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449" r:id="rId2"/>
    <p:sldId id="444" r:id="rId3"/>
    <p:sldId id="450" r:id="rId4"/>
    <p:sldId id="445" r:id="rId5"/>
    <p:sldId id="446" r:id="rId6"/>
    <p:sldId id="447" r:id="rId7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 Noëlle MAILLARD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FFFCC"/>
    <a:srgbClr val="CCFFCC"/>
    <a:srgbClr val="FFDBB7"/>
    <a:srgbClr val="009999"/>
    <a:srgbClr val="FF6600"/>
    <a:srgbClr val="66FF99"/>
    <a:srgbClr val="FFCC66"/>
    <a:srgbClr val="33CC33"/>
    <a:srgbClr val="FF7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8" autoAdjust="0"/>
    <p:restoredTop sz="94465" autoAdjust="0"/>
  </p:normalViewPr>
  <p:slideViewPr>
    <p:cSldViewPr>
      <p:cViewPr varScale="1">
        <p:scale>
          <a:sx n="99" d="100"/>
          <a:sy n="99" d="100"/>
        </p:scale>
        <p:origin x="48" y="168"/>
      </p:cViewPr>
      <p:guideLst>
        <p:guide orient="horz" pos="3203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1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94" y="1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322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Année universitaire 2018-2019 - amphis de rentrée 1A et 2A</a:t>
            </a: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94" y="9432322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6589AA0-CB47-4D7A-BE61-E35DF3EFB5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3427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94" y="1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24" y="4716160"/>
            <a:ext cx="5440018" cy="4468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322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Année universitaire 2018-2019 - amphis de rentrée 1A et 2A</a:t>
            </a:r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94" y="9432322"/>
            <a:ext cx="2946550" cy="495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38FA4F-65D0-4905-AD04-50B85AACFC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992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7F22-3557-4082-8887-56DD4041E9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7F22-3557-4082-8887-56DD4041E9D0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0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7F22-3557-4082-8887-56DD4041E9D0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6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7F22-3557-4082-8887-56DD4041E9D0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5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7F22-3557-4082-8887-56DD4041E9D0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2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EF402-7905-B645-8440-AEEC4F23F31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4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D409-AD78-4F41-87E8-B591E0850ACC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2F10-DE0D-B547-B344-CB0A9284639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8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0FC0-29A8-0B4D-AAAA-AE3D26B1CC4C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3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01B66-8DD1-954C-B112-E6239609760C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8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A90B6-8739-4D49-BEBC-4BE2FC07F6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1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E36E6-D74A-0F43-A544-CFC5441C4ED0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8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AD142-C65F-4A4E-BC13-986270C4880F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5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7B40-D0CE-4448-9898-83C18E5E97E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47D7D-6C28-E249-BA33-896E969AD5E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7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9244-2620-134E-B36D-75AE86D768B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6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eaLnBrk="0" hangingPunct="0"/>
            <a:endParaRPr lang="fr-FR" sz="240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2590800" cy="6858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fr-FR" sz="240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0"/>
            <a:ext cx="381000" cy="24384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fr-FR" sz="2400">
              <a:solidFill>
                <a:srgbClr val="000000"/>
              </a:solidFill>
              <a:latin typeface="Times" charset="0"/>
              <a:ea typeface="ＭＳ Ｐゴシック" charset="0"/>
            </a:endParaRPr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28600" y="6496050"/>
            <a:ext cx="2057400" cy="360363"/>
            <a:chOff x="192" y="4050"/>
            <a:chExt cx="1296" cy="227"/>
          </a:xfrm>
        </p:grpSpPr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192" y="4050"/>
              <a:ext cx="1296" cy="2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fr-FR" sz="2400">
                <a:solidFill>
                  <a:srgbClr val="FFFFFF"/>
                </a:solidFill>
                <a:latin typeface="Times" charset="0"/>
                <a:ea typeface="ＭＳ Ｐゴシック" charset="0"/>
              </a:endParaRPr>
            </a:p>
          </p:txBody>
        </p:sp>
        <p:pic>
          <p:nvPicPr>
            <p:cNvPr id="1036" name="Picture 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4066"/>
              <a:ext cx="86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71475" y="1828800"/>
            <a:ext cx="0" cy="5029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6263" y="6496050"/>
            <a:ext cx="827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508CE963-EE07-2449-B270-A6AE3C3B91E0}" type="slidenum">
              <a:rPr lang="fr-FR">
                <a:solidFill>
                  <a:srgbClr val="FFFFFF"/>
                </a:solidFill>
                <a:latin typeface="Arial" charset="0"/>
                <a:ea typeface="ＭＳ Ｐゴシック" charset="0"/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627313" y="6529388"/>
            <a:ext cx="48970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Année</a:t>
            </a:r>
            <a:r>
              <a:rPr lang="fr-FR" sz="1400" b="1" i="1" baseline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universitaire 2018-2019 – étudiants Ingénieur 1A, 2A et 3A</a:t>
            </a:r>
            <a:endParaRPr lang="fr-FR" sz="1400" b="1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09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64261"/>
            <a:ext cx="8001000" cy="1470025"/>
          </a:xfrm>
        </p:spPr>
        <p:txBody>
          <a:bodyPr/>
          <a:lstStyle/>
          <a:p>
            <a:r>
              <a:rPr lang="fr-FR" dirty="0" smtClean="0"/>
              <a:t>Procédure d’</a:t>
            </a:r>
            <a:r>
              <a:rPr lang="fr-FR" dirty="0" err="1" smtClean="0"/>
              <a:t>AgroParisTech</a:t>
            </a:r>
            <a:r>
              <a:rPr lang="fr-FR" dirty="0" smtClean="0"/>
              <a:t> pour la </a:t>
            </a:r>
            <a:r>
              <a:rPr lang="fr-FR" dirty="0" smtClean="0">
                <a:solidFill>
                  <a:srgbClr val="C00000"/>
                </a:solidFill>
              </a:rPr>
              <a:t>reconnaissance de l’engagement étudiant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dans la formation ingénieur</a:t>
            </a:r>
            <a:br>
              <a:rPr lang="fr-FR" dirty="0" smtClean="0"/>
            </a:br>
            <a:r>
              <a:rPr lang="fr-FR" dirty="0" smtClean="0"/>
              <a:t>(D. 611-7 et D. 611-8)</a:t>
            </a:r>
            <a:br>
              <a:rPr lang="fr-FR" dirty="0" smtClean="0"/>
            </a:br>
            <a:r>
              <a:rPr lang="fr-FR" sz="3200" i="1" dirty="0" smtClean="0">
                <a:solidFill>
                  <a:schemeClr val="accent1">
                    <a:lumMod val="50000"/>
                  </a:schemeClr>
                </a:solidFill>
              </a:rPr>
              <a:t>Intranet sous la rubrique « Scolarités »</a:t>
            </a:r>
            <a:endParaRPr lang="fr-FR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DEF402-7905-B645-8440-AEEC4F23F31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2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DEF402-7905-B645-8440-AEEC4F23F31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59076" y="1459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2386" y="669213"/>
            <a:ext cx="868096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L’établissement doit mettre en place une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procédure de validation au titre de la formation suivie par l’étudiant 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pour reconnaitre les compétences, connaissances et aptitudes acquises dans le cadre de l’engagement étudiant, qui correspondent à celles attendues pour l’obtention du diplôme.</a:t>
            </a:r>
          </a:p>
          <a:p>
            <a:pPr algn="just"/>
            <a:endParaRPr lang="fr-FR" sz="2000" dirty="0">
              <a:solidFill>
                <a:srgbClr val="000000"/>
              </a:solidFill>
              <a:latin typeface="Arial"/>
              <a:ea typeface="ＭＳ Ｐゴシック" charset="0"/>
            </a:endParaRP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Les modalités de validation énoncées dans le décret sont notamment </a:t>
            </a:r>
            <a:r>
              <a:rPr lang="fr-FR" sz="2000" dirty="0">
                <a:solidFill>
                  <a:srgbClr val="C00000"/>
                </a:solidFill>
                <a:latin typeface="Arial"/>
                <a:ea typeface="ＭＳ Ｐゴシック" charset="0"/>
              </a:rPr>
              <a:t>l’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attribution d’éléments constitutifs d’une UE</a:t>
            </a:r>
            <a:r>
              <a:rPr lang="fr-FR" sz="2000" dirty="0">
                <a:solidFill>
                  <a:srgbClr val="C00000"/>
                </a:solidFill>
                <a:latin typeface="Arial"/>
                <a:ea typeface="ＭＳ Ｐゴシック" charset="0"/>
              </a:rPr>
              <a:t>,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de crédits ECTS</a:t>
            </a:r>
            <a:r>
              <a:rPr lang="fr-FR" sz="2000" dirty="0">
                <a:solidFill>
                  <a:srgbClr val="C00000"/>
                </a:solidFill>
                <a:latin typeface="Arial"/>
                <a:ea typeface="ＭＳ Ｐゴシック" charset="0"/>
              </a:rPr>
              <a:t>,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d’une</a:t>
            </a:r>
            <a:r>
              <a:rPr lang="fr-FR" sz="2000" dirty="0">
                <a:solidFill>
                  <a:srgbClr val="C00000"/>
                </a:solidFill>
                <a:latin typeface="Arial"/>
                <a:ea typeface="ＭＳ Ｐゴシック" charset="0"/>
              </a:rPr>
              <a:t>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dispense, totale ou partielle, de certains enseignements ou stages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.</a:t>
            </a:r>
          </a:p>
          <a:p>
            <a:pPr algn="just"/>
            <a:endParaRPr lang="fr-FR" sz="2000" dirty="0">
              <a:solidFill>
                <a:srgbClr val="000000"/>
              </a:solidFill>
              <a:latin typeface="Arial"/>
              <a:ea typeface="ＭＳ Ｐゴシック" charset="0"/>
            </a:endParaRP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Les mêmes activités ne peuvent donner lieu qu’à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une seule validation des compétences, connaissances et aptitudes acquises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.</a:t>
            </a:r>
          </a:p>
          <a:p>
            <a:pPr algn="just"/>
            <a:endParaRPr lang="fr-FR" sz="2000" dirty="0">
              <a:solidFill>
                <a:srgbClr val="000000"/>
              </a:solidFill>
              <a:latin typeface="Arial"/>
              <a:ea typeface="ＭＳ Ｐゴシック" charset="0"/>
            </a:endParaRP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La validation s’accompagne d’une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inscription au supplément au diplôme.</a:t>
            </a:r>
          </a:p>
          <a:p>
            <a:pPr algn="just"/>
            <a:endParaRPr lang="fr-FR" sz="2000" b="1" dirty="0">
              <a:solidFill>
                <a:srgbClr val="000000"/>
              </a:solidFill>
              <a:latin typeface="Arial"/>
              <a:ea typeface="ＭＳ Ｐゴシック" charset="0"/>
            </a:endParaRPr>
          </a:p>
          <a:p>
            <a:pPr algn="just"/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La </a:t>
            </a:r>
            <a:r>
              <a:rPr lang="fr-FR" sz="2000" b="1" dirty="0">
                <a:solidFill>
                  <a:srgbClr val="C00000"/>
                </a:solidFill>
                <a:latin typeface="Arial"/>
                <a:ea typeface="ＭＳ Ｐゴシック" charset="0"/>
              </a:rPr>
              <a:t>commission de la formation et de la vie universitaire, ou l’instance qui en tient lieu</a:t>
            </a:r>
            <a:r>
              <a:rPr lang="fr-FR" sz="2000" dirty="0">
                <a:solidFill>
                  <a:srgbClr val="000000"/>
                </a:solidFill>
                <a:latin typeface="Arial"/>
                <a:ea typeface="ＭＳ Ｐゴシック" charset="0"/>
              </a:rPr>
              <a:t>, définit les modalités de demande et de validation.</a:t>
            </a:r>
          </a:p>
          <a:p>
            <a:pPr algn="just"/>
            <a:endParaRPr lang="fr-FR" sz="2200" b="1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/>
            <a:endParaRPr lang="fr-FR" sz="2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just"/>
            <a:endParaRPr lang="fr-FR" sz="22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55594" y="112678"/>
            <a:ext cx="6554194" cy="5232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2017, nouvelle réglementation</a:t>
            </a:r>
          </a:p>
        </p:txBody>
      </p:sp>
    </p:spTree>
    <p:extLst>
      <p:ext uri="{BB962C8B-B14F-4D97-AF65-F5344CB8AC3E}">
        <p14:creationId xmlns:p14="http://schemas.microsoft.com/office/powerpoint/2010/main" val="18268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35898"/>
            <a:ext cx="9001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C00000"/>
                </a:solidFill>
              </a:rPr>
              <a:t>Dossier </a:t>
            </a:r>
            <a:r>
              <a:rPr lang="fr-FR" sz="2000" dirty="0">
                <a:solidFill>
                  <a:srgbClr val="C00000"/>
                </a:solidFill>
              </a:rPr>
              <a:t>de demande de </a:t>
            </a:r>
            <a:r>
              <a:rPr lang="fr-FR" sz="2000" dirty="0" smtClean="0">
                <a:solidFill>
                  <a:srgbClr val="C00000"/>
                </a:solidFill>
              </a:rPr>
              <a:t>reconnaissance </a:t>
            </a:r>
            <a:r>
              <a:rPr lang="fr-FR" sz="2000" dirty="0" smtClean="0"/>
              <a:t>(en ligne dans l’Intranet)</a:t>
            </a:r>
          </a:p>
          <a:p>
            <a:pPr marL="0" indent="0">
              <a:buNone/>
            </a:pPr>
            <a:r>
              <a:rPr lang="fr-FR" sz="2000" dirty="0" smtClean="0"/>
              <a:t>5-6 pages,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rédigées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par l’étudiant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demandeur</a:t>
            </a:r>
            <a:r>
              <a:rPr lang="fr-FR" sz="2000" dirty="0" smtClean="0"/>
              <a:t>, comprenant 3 parties </a:t>
            </a:r>
            <a:r>
              <a:rPr lang="fr-FR" sz="2000" dirty="0"/>
              <a:t>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 smtClean="0"/>
              <a:t>présentation </a:t>
            </a:r>
            <a:r>
              <a:rPr lang="fr-FR" sz="2000" dirty="0"/>
              <a:t>et description de la mission (une à deux pages) </a:t>
            </a:r>
            <a:r>
              <a:rPr lang="fr-FR" sz="2000" dirty="0" smtClean="0"/>
              <a:t>;</a:t>
            </a:r>
            <a:endParaRPr lang="fr-FR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 smtClean="0"/>
              <a:t>analyse </a:t>
            </a:r>
            <a:r>
              <a:rPr lang="fr-FR" sz="2000" dirty="0"/>
              <a:t>personnelle et prise de recul (deux à trois pages) </a:t>
            </a:r>
            <a:r>
              <a:rPr lang="fr-FR" sz="2000" dirty="0" smtClean="0"/>
              <a:t>;</a:t>
            </a:r>
            <a:endParaRPr lang="fr-FR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 smtClean="0"/>
              <a:t>compétences </a:t>
            </a:r>
            <a:r>
              <a:rPr lang="fr-FR" sz="2000" dirty="0"/>
              <a:t>acquises au travers de l’expérience, auto-évaluation sur les 20 macro-compétences génériques (une page).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C00000"/>
                </a:solidFill>
              </a:rPr>
              <a:t>Modalités </a:t>
            </a:r>
            <a:r>
              <a:rPr lang="fr-FR" sz="2000" dirty="0">
                <a:solidFill>
                  <a:srgbClr val="C00000"/>
                </a:solidFill>
              </a:rPr>
              <a:t>et calendrier de la procédure de </a:t>
            </a:r>
            <a:r>
              <a:rPr lang="fr-FR" sz="2000" dirty="0" smtClean="0">
                <a:solidFill>
                  <a:srgbClr val="C00000"/>
                </a:solidFill>
              </a:rPr>
              <a:t>reconnaissance</a:t>
            </a:r>
            <a:endParaRPr lang="fr-FR" sz="2000" dirty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L’étudiant demandeur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dépose son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dossier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auprès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de la DEVE/DEP début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février pour les 3A et début avril pour les 1A et 2A ;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sur la base du dossier,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l’étudiant demandeur s’entretient courant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février ou avril </a:t>
            </a:r>
            <a:r>
              <a:rPr lang="fr-FR" sz="2000" dirty="0"/>
              <a:t>avec un jury constitué d’élus du CEVE </a:t>
            </a:r>
            <a:r>
              <a:rPr lang="fr-FR" sz="2000" dirty="0" smtClean="0"/>
              <a:t>(EC </a:t>
            </a:r>
            <a:r>
              <a:rPr lang="fr-FR" sz="2000" dirty="0"/>
              <a:t>et </a:t>
            </a:r>
            <a:r>
              <a:rPr lang="fr-FR" sz="2000" dirty="0" smtClean="0"/>
              <a:t>étudiants). Le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jury</a:t>
            </a:r>
            <a:r>
              <a:rPr lang="fr-FR" sz="2000" dirty="0"/>
              <a:t>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décide, ou non, d’une proposition de reconnaissance </a:t>
            </a:r>
            <a:r>
              <a:rPr lang="fr-FR" sz="2000" dirty="0"/>
              <a:t>de compétences, connaissances et aptitudes dans </a:t>
            </a:r>
            <a:r>
              <a:rPr lang="fr-FR" sz="2000" dirty="0" smtClean="0"/>
              <a:t>le </a:t>
            </a:r>
            <a:r>
              <a:rPr lang="fr-FR" sz="2000" dirty="0"/>
              <a:t>cadre de l'engagement étudiant et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des modalités de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validation</a:t>
            </a:r>
            <a:r>
              <a:rPr lang="fr-FR" sz="2000" dirty="0" smtClean="0"/>
              <a:t>, </a:t>
            </a:r>
            <a:r>
              <a:rPr lang="fr-FR" sz="2000" dirty="0"/>
              <a:t>qui </a:t>
            </a:r>
            <a:r>
              <a:rPr lang="fr-FR" sz="2000" dirty="0" smtClean="0"/>
              <a:t>s’y rattachent ;</a:t>
            </a:r>
            <a:endParaRPr lang="fr-FR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le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CE</a:t>
            </a:r>
            <a:r>
              <a:rPr lang="fr-FR" sz="2000" dirty="0"/>
              <a:t>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de la rentrée suivante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valide, ou non, </a:t>
            </a:r>
            <a:r>
              <a:rPr lang="fr-FR" sz="2000" dirty="0" smtClean="0"/>
              <a:t>la </a:t>
            </a:r>
            <a:r>
              <a:rPr lang="fr-FR" sz="2000" dirty="0"/>
              <a:t>proposition du jury et </a:t>
            </a:r>
            <a:r>
              <a:rPr lang="fr-FR" sz="2000" dirty="0" smtClean="0"/>
              <a:t>il en tient </a:t>
            </a:r>
            <a:r>
              <a:rPr lang="fr-FR" sz="2000" dirty="0"/>
              <a:t>compte dans l’examen des situations de passage (des 1A à 2A et des 2A à 3A) ou de </a:t>
            </a:r>
            <a:r>
              <a:rPr lang="fr-FR" sz="2000" dirty="0" err="1"/>
              <a:t>diplômation</a:t>
            </a:r>
            <a:r>
              <a:rPr lang="fr-FR" sz="2000" dirty="0"/>
              <a:t> (pour les 3A), en sus de l’inscription au supplément au </a:t>
            </a:r>
            <a:r>
              <a:rPr lang="fr-FR" sz="2000" dirty="0" smtClean="0"/>
              <a:t>diplôme.</a:t>
            </a:r>
            <a:endParaRPr lang="fr-FR" sz="20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C0FC0-29A8-0B4D-AAAA-AE3D26B1CC4C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655594" y="112678"/>
            <a:ext cx="6554194" cy="5232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Dossier de demande et Procédure</a:t>
            </a:r>
            <a:endParaRPr lang="fr-FR" sz="2800" dirty="0">
              <a:ln w="1270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5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6823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200" b="1" dirty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Situation 1 : reconnaissance de compétences</a:t>
            </a:r>
          </a:p>
          <a:p>
            <a:pPr marL="0" indent="0">
              <a:buNone/>
            </a:pPr>
            <a:endParaRPr lang="fr-FR" sz="2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200" b="1" dirty="0" smtClean="0">
                <a:solidFill>
                  <a:srgbClr val="C00000"/>
                </a:solidFill>
              </a:rPr>
              <a:t>Etudiant </a:t>
            </a:r>
            <a:r>
              <a:rPr lang="fr-FR" sz="2200" b="1" dirty="0">
                <a:solidFill>
                  <a:srgbClr val="C00000"/>
                </a:solidFill>
              </a:rPr>
              <a:t>en 1A, 2A et 3A </a:t>
            </a:r>
            <a:r>
              <a:rPr lang="fr-FR" sz="2200" dirty="0"/>
              <a:t>: </a:t>
            </a:r>
            <a:r>
              <a:rPr lang="fr-FR" sz="2200" i="1" dirty="0"/>
              <a:t>« J’ai réalisé une activité hors cursus qui semble m’avoir permis de </a:t>
            </a:r>
            <a:r>
              <a:rPr lang="fr-FR" sz="2200" i="1" dirty="0">
                <a:solidFill>
                  <a:srgbClr val="C00000"/>
                </a:solidFill>
              </a:rPr>
              <a:t>développer certaines compétences du cursus</a:t>
            </a:r>
            <a:r>
              <a:rPr lang="fr-FR" sz="2200" i="1" dirty="0"/>
              <a:t>. Je souhaite obtenir la reconnaissance de ces compétences par l’inscription de celles-ci sur mon supplément au diplôme. »</a:t>
            </a:r>
          </a:p>
          <a:p>
            <a:pPr marL="0" indent="0">
              <a:buNone/>
            </a:pP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En </a:t>
            </a:r>
            <a:r>
              <a:rPr lang="fr-FR" sz="2200" dirty="0"/>
              <a:t>cas de validation par le </a:t>
            </a:r>
            <a:r>
              <a:rPr lang="fr-FR" sz="2200" dirty="0" smtClean="0"/>
              <a:t>jury, </a:t>
            </a:r>
            <a:r>
              <a:rPr lang="fr-FR" sz="2200" dirty="0"/>
              <a:t>confirmée par le CE, il sera inscrit au supplément au diplôme de l’étudiant demandeur le texte correspondant à la rubrique « </a:t>
            </a:r>
            <a:r>
              <a:rPr lang="fr-FR" sz="2200" i="1" dirty="0">
                <a:solidFill>
                  <a:schemeClr val="accent1">
                    <a:lumMod val="50000"/>
                  </a:schemeClr>
                </a:solidFill>
              </a:rPr>
              <a:t>résumé de la mission et compétences acquises (trois lignes, qui figureront sur le supplément au diplôme après échange lors de l’entretien avec le jury)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fr-FR" sz="2200" dirty="0"/>
              <a:t>» formulée dans le dossier de demande de reconnaissance.</a:t>
            </a:r>
          </a:p>
          <a:p>
            <a:pPr marL="0" indent="0">
              <a:spcBef>
                <a:spcPts val="600"/>
              </a:spcBef>
              <a:buNone/>
            </a:pPr>
            <a:endParaRPr lang="fr-FR" sz="2200" dirty="0"/>
          </a:p>
          <a:p>
            <a:pPr>
              <a:spcBef>
                <a:spcPts val="600"/>
              </a:spcBef>
            </a:pPr>
            <a:endParaRPr lang="fr-FR" sz="2000" dirty="0"/>
          </a:p>
          <a:p>
            <a:pPr lvl="1"/>
            <a:endParaRPr lang="fr-FR" sz="16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C0FC0-29A8-0B4D-AAAA-AE3D26B1CC4C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792" y="116632"/>
            <a:ext cx="6883355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Différentes situations (1/2)</a:t>
            </a:r>
          </a:p>
        </p:txBody>
      </p:sp>
    </p:spTree>
    <p:extLst>
      <p:ext uri="{BB962C8B-B14F-4D97-AF65-F5344CB8AC3E}">
        <p14:creationId xmlns:p14="http://schemas.microsoft.com/office/powerpoint/2010/main" val="10470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DEF402-7905-B645-8440-AEEC4F23F31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59076" y="1459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23528" y="669213"/>
            <a:ext cx="8928992" cy="452596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fr-FR" sz="2000" b="1" dirty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Situation 2 : reconnaissance de compétences et dispense de suivi</a:t>
            </a:r>
          </a:p>
          <a:p>
            <a:pPr marL="0" indent="0">
              <a:buFontTx/>
              <a:buNone/>
            </a:pPr>
            <a:r>
              <a:rPr lang="fr-FR" sz="2000" b="1" dirty="0" smtClean="0">
                <a:solidFill>
                  <a:srgbClr val="C00000"/>
                </a:solidFill>
              </a:rPr>
              <a:t>Etudiant </a:t>
            </a:r>
            <a:r>
              <a:rPr lang="fr-FR" sz="2000" b="1" dirty="0">
                <a:solidFill>
                  <a:srgbClr val="C00000"/>
                </a:solidFill>
              </a:rPr>
              <a:t>en 1A, 2A et 3A </a:t>
            </a:r>
            <a:r>
              <a:rPr lang="fr-FR" sz="2000" dirty="0">
                <a:solidFill>
                  <a:srgbClr val="000000"/>
                </a:solidFill>
              </a:rPr>
              <a:t>: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i="1" dirty="0">
                <a:solidFill>
                  <a:srgbClr val="000000"/>
                </a:solidFill>
              </a:rPr>
              <a:t>« J’ai réalisé une activité hors cursus qui me semble développer des </a:t>
            </a:r>
            <a:r>
              <a:rPr lang="fr-FR" sz="2000" i="1" dirty="0">
                <a:solidFill>
                  <a:srgbClr val="C00000"/>
                </a:solidFill>
              </a:rPr>
              <a:t>compétences attendues d’un enseignement donné</a:t>
            </a:r>
            <a:r>
              <a:rPr lang="fr-FR" sz="2000" i="1" dirty="0">
                <a:solidFill>
                  <a:srgbClr val="000000"/>
                </a:solidFill>
              </a:rPr>
              <a:t>. Je souhaite obtenir une dispense d’un enseignement en m’appuyant sur mon expérience pour prouver que j’ai acquis les</a:t>
            </a:r>
            <a:r>
              <a:rPr lang="fr-FR" sz="2000" i="1" dirty="0">
                <a:solidFill>
                  <a:srgbClr val="FF0000"/>
                </a:solidFill>
              </a:rPr>
              <a:t> </a:t>
            </a:r>
            <a:r>
              <a:rPr lang="fr-FR" sz="2000" i="1" dirty="0">
                <a:solidFill>
                  <a:srgbClr val="000000"/>
                </a:solidFill>
              </a:rPr>
              <a:t>compétences attendues de l’UE.</a:t>
            </a:r>
            <a:r>
              <a:rPr lang="fr-FR" sz="2000" dirty="0">
                <a:solidFill>
                  <a:srgbClr val="000000"/>
                </a:solidFill>
              </a:rPr>
              <a:t>»</a:t>
            </a:r>
          </a:p>
          <a:p>
            <a:pPr marL="0" indent="0">
              <a:buFontTx/>
              <a:buNone/>
            </a:pPr>
            <a:r>
              <a:rPr lang="fr-FR" sz="1000" kern="0" dirty="0" smtClean="0">
                <a:solidFill>
                  <a:srgbClr val="FF0000"/>
                </a:solidFill>
              </a:rPr>
              <a:t> </a:t>
            </a:r>
            <a:endParaRPr lang="fr-FR" sz="1000" kern="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fr-FR" sz="2000" kern="0" dirty="0" smtClean="0">
                <a:solidFill>
                  <a:schemeClr val="accent1">
                    <a:lumMod val="50000"/>
                  </a:schemeClr>
                </a:solidFill>
              </a:rPr>
              <a:t>Cette situation concerne des étudiants </a:t>
            </a:r>
            <a:r>
              <a:rPr lang="fr-FR" sz="2000" kern="0" dirty="0" smtClean="0">
                <a:solidFill>
                  <a:srgbClr val="000000"/>
                </a:solidFill>
              </a:rPr>
              <a:t>ayant réalisé des activités associatives, sociales ou professionnelles, </a:t>
            </a:r>
            <a:r>
              <a:rPr lang="fr-FR" sz="2000" kern="0" dirty="0" smtClean="0">
                <a:solidFill>
                  <a:srgbClr val="000000"/>
                </a:solidFill>
              </a:rPr>
              <a:t>lors d’interruption </a:t>
            </a:r>
            <a:r>
              <a:rPr lang="fr-FR" sz="2000" kern="0" dirty="0" smtClean="0">
                <a:solidFill>
                  <a:srgbClr val="000000"/>
                </a:solidFill>
              </a:rPr>
              <a:t>de scolarité, </a:t>
            </a:r>
            <a:r>
              <a:rPr lang="fr-FR" sz="2000" kern="0" dirty="0" smtClean="0">
                <a:solidFill>
                  <a:srgbClr val="000000"/>
                </a:solidFill>
              </a:rPr>
              <a:t>de redoublement</a:t>
            </a:r>
            <a:r>
              <a:rPr lang="fr-FR" sz="2000" kern="0" dirty="0" smtClean="0">
                <a:solidFill>
                  <a:srgbClr val="000000"/>
                </a:solidFill>
              </a:rPr>
              <a:t>, </a:t>
            </a:r>
            <a:r>
              <a:rPr lang="fr-FR" sz="2000" kern="0" dirty="0" smtClean="0">
                <a:solidFill>
                  <a:srgbClr val="000000"/>
                </a:solidFill>
              </a:rPr>
              <a:t>d’expérience </a:t>
            </a:r>
            <a:r>
              <a:rPr lang="fr-FR" sz="2000" kern="0" dirty="0" smtClean="0">
                <a:solidFill>
                  <a:srgbClr val="000000"/>
                </a:solidFill>
              </a:rPr>
              <a:t>en amont ou en parallèle à l’école.</a:t>
            </a:r>
          </a:p>
          <a:p>
            <a:pPr marL="0" indent="0">
              <a:buFontTx/>
              <a:buNone/>
            </a:pPr>
            <a:r>
              <a:rPr lang="fr-FR" sz="1000" kern="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fr-FR" sz="2000" kern="0" dirty="0" smtClean="0">
                <a:solidFill>
                  <a:srgbClr val="000000"/>
                </a:solidFill>
              </a:rPr>
              <a:t>L’étudiant pourra </a:t>
            </a:r>
            <a:r>
              <a:rPr lang="fr-FR" sz="2000" kern="0" dirty="0">
                <a:solidFill>
                  <a:srgbClr val="000000"/>
                </a:solidFill>
              </a:rPr>
              <a:t>demander une reconnaissance de cette expérience au regard des compétences attendues </a:t>
            </a:r>
            <a:r>
              <a:rPr lang="fr-FR" sz="2000" kern="0" dirty="0" smtClean="0">
                <a:solidFill>
                  <a:srgbClr val="000000"/>
                </a:solidFill>
              </a:rPr>
              <a:t>d’une UE (ex. </a:t>
            </a:r>
            <a:r>
              <a:rPr lang="fr-FR" sz="2000" kern="0" dirty="0" smtClean="0">
                <a:solidFill>
                  <a:schemeClr val="accent1">
                    <a:lumMod val="50000"/>
                  </a:schemeClr>
                </a:solidFill>
              </a:rPr>
              <a:t>UE </a:t>
            </a:r>
            <a:r>
              <a:rPr lang="fr-FR" sz="2000" kern="0" dirty="0">
                <a:solidFill>
                  <a:schemeClr val="accent1">
                    <a:lumMod val="50000"/>
                  </a:schemeClr>
                </a:solidFill>
              </a:rPr>
              <a:t>Stage en </a:t>
            </a:r>
            <a:r>
              <a:rPr lang="fr-FR" sz="2000" kern="0" dirty="0" smtClean="0">
                <a:solidFill>
                  <a:schemeClr val="accent1">
                    <a:lumMod val="50000"/>
                  </a:schemeClr>
                </a:solidFill>
              </a:rPr>
              <a:t>2A)</a:t>
            </a:r>
            <a:r>
              <a:rPr lang="fr-FR" sz="2000" kern="0" dirty="0" smtClean="0">
                <a:solidFill>
                  <a:srgbClr val="000000"/>
                </a:solidFill>
              </a:rPr>
              <a:t>. </a:t>
            </a:r>
            <a:r>
              <a:rPr lang="fr-FR" sz="2000" kern="0" dirty="0">
                <a:solidFill>
                  <a:srgbClr val="000000"/>
                </a:solidFill>
              </a:rPr>
              <a:t>Il </a:t>
            </a:r>
            <a:r>
              <a:rPr lang="fr-FR" sz="2000" kern="0" dirty="0" smtClean="0">
                <a:solidFill>
                  <a:srgbClr val="000000"/>
                </a:solidFill>
              </a:rPr>
              <a:t>devra :</a:t>
            </a:r>
            <a:endParaRPr lang="fr-FR" sz="2000" kern="0" dirty="0">
              <a:solidFill>
                <a:srgbClr val="000000"/>
              </a:solidFill>
            </a:endParaRPr>
          </a:p>
          <a:p>
            <a:r>
              <a:rPr lang="fr-FR" sz="2000" kern="0" dirty="0">
                <a:solidFill>
                  <a:srgbClr val="000000"/>
                </a:solidFill>
              </a:rPr>
              <a:t>déposer son </a:t>
            </a:r>
            <a:r>
              <a:rPr lang="fr-FR" sz="2000" kern="0" dirty="0">
                <a:solidFill>
                  <a:schemeClr val="accent1">
                    <a:lumMod val="50000"/>
                  </a:schemeClr>
                </a:solidFill>
              </a:rPr>
              <a:t>dossier de </a:t>
            </a:r>
            <a:r>
              <a:rPr lang="fr-FR" sz="2000" kern="0" dirty="0" smtClean="0">
                <a:solidFill>
                  <a:schemeClr val="accent1">
                    <a:lumMod val="50000"/>
                  </a:schemeClr>
                </a:solidFill>
              </a:rPr>
              <a:t>demande en </a:t>
            </a:r>
            <a:r>
              <a:rPr lang="fr-FR" sz="2000" kern="0" dirty="0">
                <a:solidFill>
                  <a:schemeClr val="accent1">
                    <a:lumMod val="50000"/>
                  </a:schemeClr>
                </a:solidFill>
              </a:rPr>
              <a:t>avril de 1A </a:t>
            </a:r>
            <a:r>
              <a:rPr lang="fr-FR" sz="2000" kern="0" dirty="0">
                <a:solidFill>
                  <a:srgbClr val="000000"/>
                </a:solidFill>
              </a:rPr>
              <a:t>pour une décision fin avril </a:t>
            </a:r>
          </a:p>
          <a:p>
            <a:r>
              <a:rPr lang="fr-FR" sz="2000" kern="0" dirty="0">
                <a:solidFill>
                  <a:srgbClr val="000000"/>
                </a:solidFill>
              </a:rPr>
              <a:t>s’entretenir avec un</a:t>
            </a:r>
            <a:r>
              <a:rPr lang="fr-FR" sz="2000" kern="0" dirty="0">
                <a:solidFill>
                  <a:srgbClr val="FF0000"/>
                </a:solidFill>
              </a:rPr>
              <a:t> </a:t>
            </a:r>
            <a:r>
              <a:rPr lang="fr-FR" sz="2000" kern="0" dirty="0">
                <a:solidFill>
                  <a:schemeClr val="accent1">
                    <a:lumMod val="50000"/>
                  </a:schemeClr>
                </a:solidFill>
              </a:rPr>
              <a:t>jury </a:t>
            </a:r>
            <a:r>
              <a:rPr lang="fr-FR" sz="2000" kern="0" dirty="0">
                <a:solidFill>
                  <a:srgbClr val="000000"/>
                </a:solidFill>
              </a:rPr>
              <a:t>constitué d’élus du CEVE et d’un </a:t>
            </a:r>
            <a:r>
              <a:rPr lang="fr-FR" sz="2000" kern="0" dirty="0">
                <a:solidFill>
                  <a:schemeClr val="accent1">
                    <a:lumMod val="50000"/>
                  </a:schemeClr>
                </a:solidFill>
              </a:rPr>
              <a:t>responsable de l’UE visée</a:t>
            </a:r>
            <a:r>
              <a:rPr lang="fr-FR" sz="2000" kern="0" dirty="0">
                <a:solidFill>
                  <a:srgbClr val="000000"/>
                </a:solidFill>
              </a:rPr>
              <a:t>, qui </a:t>
            </a:r>
            <a:r>
              <a:rPr lang="fr-FR" sz="2000" kern="0" dirty="0" smtClean="0">
                <a:solidFill>
                  <a:srgbClr val="000000"/>
                </a:solidFill>
              </a:rPr>
              <a:t>décidera </a:t>
            </a:r>
            <a:r>
              <a:rPr lang="fr-FR" sz="2000" kern="0" dirty="0">
                <a:solidFill>
                  <a:srgbClr val="000000"/>
                </a:solidFill>
              </a:rPr>
              <a:t>d’accorder, ou non, une dispense du stage ;</a:t>
            </a:r>
          </a:p>
          <a:p>
            <a:pPr lvl="1"/>
            <a:r>
              <a:rPr lang="fr-FR" sz="1800" kern="0" dirty="0">
                <a:solidFill>
                  <a:schemeClr val="accent1">
                    <a:lumMod val="50000"/>
                  </a:schemeClr>
                </a:solidFill>
              </a:rPr>
              <a:t>si dispense</a:t>
            </a:r>
            <a:r>
              <a:rPr lang="fr-FR" sz="1800" kern="0" dirty="0">
                <a:solidFill>
                  <a:srgbClr val="000000"/>
                </a:solidFill>
              </a:rPr>
              <a:t>, l’étudiant ne </a:t>
            </a:r>
            <a:r>
              <a:rPr lang="fr-FR" sz="1800" kern="0" dirty="0" smtClean="0">
                <a:solidFill>
                  <a:srgbClr val="000000"/>
                </a:solidFill>
              </a:rPr>
              <a:t>fera </a:t>
            </a:r>
            <a:r>
              <a:rPr lang="fr-FR" sz="1800" kern="0" dirty="0">
                <a:solidFill>
                  <a:srgbClr val="000000"/>
                </a:solidFill>
              </a:rPr>
              <a:t>pas de stage et il </a:t>
            </a:r>
            <a:r>
              <a:rPr lang="fr-FR" sz="1800" kern="0" dirty="0" smtClean="0">
                <a:solidFill>
                  <a:srgbClr val="000000"/>
                </a:solidFill>
              </a:rPr>
              <a:t>pourra </a:t>
            </a:r>
            <a:r>
              <a:rPr lang="fr-FR" sz="1800" kern="0" dirty="0">
                <a:solidFill>
                  <a:srgbClr val="000000"/>
                </a:solidFill>
              </a:rPr>
              <a:t>utiliser ce temps libéré comme il l’entend. Par contre, sur la base de son expérience, il </a:t>
            </a:r>
            <a:r>
              <a:rPr lang="fr-FR" sz="1800" kern="0" dirty="0" smtClean="0">
                <a:solidFill>
                  <a:srgbClr val="000000"/>
                </a:solidFill>
              </a:rPr>
              <a:t>devra </a:t>
            </a:r>
            <a:r>
              <a:rPr lang="fr-FR" sz="1800" kern="0" dirty="0">
                <a:solidFill>
                  <a:schemeClr val="accent1">
                    <a:lumMod val="50000"/>
                  </a:schemeClr>
                </a:solidFill>
              </a:rPr>
              <a:t>satisfaire aux modalités d’évaluation prévues </a:t>
            </a:r>
            <a:r>
              <a:rPr lang="fr-FR" sz="1800" kern="0" dirty="0">
                <a:solidFill>
                  <a:srgbClr val="000000"/>
                </a:solidFill>
              </a:rPr>
              <a:t>pour obtenir une </a:t>
            </a:r>
            <a:r>
              <a:rPr lang="fr-FR" sz="1800" kern="0" dirty="0" smtClean="0">
                <a:solidFill>
                  <a:srgbClr val="000000"/>
                </a:solidFill>
              </a:rPr>
              <a:t>note et les ECTS à l’UE </a:t>
            </a:r>
            <a:r>
              <a:rPr lang="fr-FR" sz="1800" kern="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fr-FR" sz="1800" kern="0" dirty="0">
                <a:solidFill>
                  <a:schemeClr val="accent1">
                    <a:lumMod val="50000"/>
                  </a:schemeClr>
                </a:solidFill>
              </a:rPr>
              <a:t>en cas de refus de la dispense</a:t>
            </a:r>
            <a:r>
              <a:rPr lang="fr-FR" sz="1800" kern="0" dirty="0">
                <a:solidFill>
                  <a:srgbClr val="000000"/>
                </a:solidFill>
              </a:rPr>
              <a:t>, l’étudiant </a:t>
            </a:r>
            <a:r>
              <a:rPr lang="fr-FR" sz="1800" kern="0" dirty="0" smtClean="0">
                <a:solidFill>
                  <a:srgbClr val="000000"/>
                </a:solidFill>
              </a:rPr>
              <a:t>fera </a:t>
            </a:r>
            <a:r>
              <a:rPr lang="fr-FR" sz="1800" kern="0" dirty="0">
                <a:solidFill>
                  <a:srgbClr val="000000"/>
                </a:solidFill>
              </a:rPr>
              <a:t>normalement l’UE Stage 2A.</a:t>
            </a:r>
          </a:p>
          <a:p>
            <a:pPr marL="0" indent="0">
              <a:buFontTx/>
              <a:buNone/>
            </a:pPr>
            <a:endParaRPr lang="fr-FR" kern="0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99792" y="116632"/>
            <a:ext cx="6883355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Différentes situations (2/2)</a:t>
            </a:r>
          </a:p>
        </p:txBody>
      </p:sp>
    </p:spTree>
    <p:extLst>
      <p:ext uri="{BB962C8B-B14F-4D97-AF65-F5344CB8AC3E}">
        <p14:creationId xmlns:p14="http://schemas.microsoft.com/office/powerpoint/2010/main" val="26197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DEF402-7905-B645-8440-AEEC4F23F31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59076" y="1459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37852" y="610136"/>
            <a:ext cx="887243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r>
              <a:rPr lang="fr-FR" sz="2200" dirty="0" err="1" smtClean="0">
                <a:latin typeface="Arial" charset="0"/>
                <a:ea typeface="ＭＳ Ｐゴシック" charset="0"/>
              </a:rPr>
              <a:t>AgroParisTech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 </a:t>
            </a:r>
            <a:r>
              <a:rPr lang="fr-FR" sz="2200" dirty="0">
                <a:latin typeface="Arial" charset="0"/>
                <a:ea typeface="ＭＳ Ｐゴシック" charset="0"/>
              </a:rPr>
              <a:t>encourage le développement d’une vie étudiante respectueuse des valeurs d’engagement et de solidarité portées par l’établissement 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Arial" charset="0"/>
                <a:ea typeface="ＭＳ Ｐゴシック" charset="0"/>
              </a:rPr>
              <a:t>en </a:t>
            </a:r>
            <a:r>
              <a:rPr lang="fr-FR" sz="2200" dirty="0">
                <a:latin typeface="Arial" charset="0"/>
                <a:ea typeface="ＭＳ Ｐゴシック" charset="0"/>
              </a:rPr>
              <a:t>subventionnant les associations 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étudiantes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Arial" charset="0"/>
                <a:ea typeface="ＭＳ Ｐゴシック" charset="0"/>
              </a:rPr>
              <a:t>en </a:t>
            </a:r>
            <a:r>
              <a:rPr lang="fr-FR" sz="2200" dirty="0">
                <a:latin typeface="Arial" charset="0"/>
                <a:ea typeface="ＭＳ Ｐゴシック" charset="0"/>
              </a:rPr>
              <a:t>donnant des autorisations d’absences raisonnées par association et mandat des 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étudiants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Arial" charset="0"/>
                <a:ea typeface="ＭＳ Ｐゴシック" charset="0"/>
              </a:rPr>
              <a:t>en </a:t>
            </a:r>
            <a:r>
              <a:rPr lang="fr-FR" sz="2200" dirty="0">
                <a:latin typeface="Arial" charset="0"/>
                <a:ea typeface="ＭＳ Ｐゴシック" charset="0"/>
              </a:rPr>
              <a:t>reconnaissant le rôle des bureaux et des pôles d’associations par </a:t>
            </a:r>
            <a:r>
              <a:rPr lang="fr-FR" sz="2200" dirty="0">
                <a:solidFill>
                  <a:srgbClr val="C00000"/>
                </a:solidFill>
                <a:latin typeface="Arial" charset="0"/>
                <a:ea typeface="ＭＳ Ｐゴシック" charset="0"/>
              </a:rPr>
              <a:t>mention de leur fonction dans le supplément au diplôme d’ingénieur </a:t>
            </a:r>
            <a:r>
              <a:rPr lang="fr-FR" sz="2200" dirty="0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d’</a:t>
            </a:r>
            <a:r>
              <a:rPr lang="fr-FR" sz="2200" dirty="0" err="1" smtClean="0">
                <a:solidFill>
                  <a:srgbClr val="C00000"/>
                </a:solidFill>
                <a:latin typeface="Arial" charset="0"/>
                <a:ea typeface="ＭＳ Ｐゴシック" charset="0"/>
              </a:rPr>
              <a:t>AgroParisTech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.</a:t>
            </a:r>
          </a:p>
          <a:p>
            <a:endParaRPr lang="fr-FR" sz="2200" dirty="0">
              <a:latin typeface="Arial" charset="0"/>
              <a:ea typeface="ＭＳ Ｐゴシック" charset="0"/>
            </a:endParaRPr>
          </a:p>
          <a:p>
            <a:r>
              <a:rPr lang="fr-FR" sz="2200" dirty="0">
                <a:latin typeface="Arial" charset="0"/>
                <a:ea typeface="ＭＳ Ｐゴシック" charset="0"/>
              </a:rPr>
              <a:t>C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e </a:t>
            </a:r>
            <a:r>
              <a:rPr lang="fr-FR" sz="2200" dirty="0">
                <a:latin typeface="Arial" charset="0"/>
                <a:ea typeface="ＭＳ Ｐゴシック" charset="0"/>
              </a:rPr>
              <a:t>dispositif, qui existe depuis 2010 et qui est régulièrement mis à jour par la reconnaissance de nouvelles associations, est </a:t>
            </a:r>
            <a:r>
              <a:rPr lang="fr-FR" sz="2200" dirty="0" smtClean="0">
                <a:latin typeface="Arial" charset="0"/>
                <a:ea typeface="ＭＳ Ｐゴシック" charset="0"/>
              </a:rPr>
              <a:t>conservé pour tout étudiant concerné sans demande de sa part. </a:t>
            </a:r>
            <a:endParaRPr lang="fr-FR" sz="2200" dirty="0">
              <a:latin typeface="Arial" charset="0"/>
              <a:ea typeface="ＭＳ Ｐゴシック" charset="0"/>
            </a:endParaRPr>
          </a:p>
          <a:p>
            <a:endParaRPr lang="fr-FR" sz="2200" dirty="0">
              <a:latin typeface="Arial" charset="0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200" dirty="0">
              <a:latin typeface="Arial" charset="0"/>
              <a:ea typeface="ＭＳ Ｐゴシック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83896" y="-1"/>
            <a:ext cx="6560104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Pour mémoire</a:t>
            </a:r>
            <a:endParaRPr lang="fr-FR" sz="2800" dirty="0">
              <a:ln w="1270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APT">
  <a:themeElements>
    <a:clrScheme name="1_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6950</TotalTime>
  <Words>512</Words>
  <Application>Microsoft Office PowerPoint</Application>
  <PresentationFormat>Affichage à l'écran 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</vt:lpstr>
      <vt:lpstr>Wingdings</vt:lpstr>
      <vt:lpstr>masque APT</vt:lpstr>
      <vt:lpstr>Procédure d’AgroParisTech pour la reconnaissance de l’engagement étudiant dans la formation ingénieur (D. 611-7 et D. 611-8) Intranet sous la rubrique « Scolarités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agroparistech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Saadé Marion</dc:creator>
  <cp:lastModifiedBy>fdepenoux</cp:lastModifiedBy>
  <cp:revision>1032</cp:revision>
  <cp:lastPrinted>2018-08-28T13:46:08Z</cp:lastPrinted>
  <dcterms:created xsi:type="dcterms:W3CDTF">2008-04-24T12:16:59Z</dcterms:created>
  <dcterms:modified xsi:type="dcterms:W3CDTF">2018-10-11T09:28:42Z</dcterms:modified>
</cp:coreProperties>
</file>