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74" r:id="rId3"/>
    <p:sldId id="275" r:id="rId4"/>
    <p:sldId id="257" r:id="rId5"/>
    <p:sldId id="258" r:id="rId6"/>
    <p:sldId id="259" r:id="rId7"/>
    <p:sldId id="261" r:id="rId8"/>
    <p:sldId id="276" r:id="rId9"/>
    <p:sldId id="260" r:id="rId10"/>
    <p:sldId id="279" r:id="rId11"/>
    <p:sldId id="277" r:id="rId12"/>
    <p:sldId id="283" r:id="rId13"/>
    <p:sldId id="278" r:id="rId14"/>
    <p:sldId id="264" r:id="rId15"/>
    <p:sldId id="263" r:id="rId16"/>
    <p:sldId id="281" r:id="rId17"/>
    <p:sldId id="280" r:id="rId18"/>
    <p:sldId id="282" r:id="rId19"/>
    <p:sldId id="272" r:id="rId2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5E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96" autoAdjust="0"/>
    <p:restoredTop sz="92825" autoAdjust="0"/>
  </p:normalViewPr>
  <p:slideViewPr>
    <p:cSldViewPr>
      <p:cViewPr varScale="1">
        <p:scale>
          <a:sx n="28" d="100"/>
          <a:sy n="28" d="100"/>
        </p:scale>
        <p:origin x="72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C32C21-4B76-4086-95DA-0F5CC2AC9124}" type="datetimeFigureOut">
              <a:rPr lang="fr-FR" smtClean="0"/>
              <a:t>19/05/2016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84D01B-9C96-4EE6-8FE7-001FB3BEA0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5840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4D01B-9C96-4EE6-8FE7-001FB3BEA0F0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31463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4D01B-9C96-4EE6-8FE7-001FB3BEA0F0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10205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Qui sont nos Ambassadrices?</a:t>
            </a:r>
          </a:p>
          <a:p>
            <a:r>
              <a:rPr lang="fr-FR" dirty="0" smtClean="0"/>
              <a:t>Nous avons</a:t>
            </a:r>
            <a:r>
              <a:rPr lang="fr-FR" baseline="0" dirty="0" smtClean="0"/>
              <a:t> 3 viviers de jeunes femmes passionnées:</a:t>
            </a:r>
          </a:p>
          <a:p>
            <a:pPr marL="171450" indent="-171450">
              <a:buFontTx/>
              <a:buChar char="-"/>
            </a:pPr>
            <a:r>
              <a:rPr lang="fr-FR" baseline="0" dirty="0" smtClean="0"/>
              <a:t>Les Boursières de notre programme FOR WOMEN IN SCIENCE qui récompense chaque année en France 20 jeunes femmes pour la qualité de leurs travaux de Recherche: 10 doctorantes et 10 post-doctorantes. Ces jeunes femmes s’engagent à créer le lien avec les jeunes générations en nous épaulant pendant 1 an sur le programme.</a:t>
            </a:r>
          </a:p>
          <a:p>
            <a:pPr marL="171450" indent="-171450">
              <a:buFontTx/>
              <a:buChar char="-"/>
            </a:pPr>
            <a:r>
              <a:rPr lang="fr-FR" baseline="0" dirty="0" smtClean="0"/>
              <a:t>Nous convions également à nous rejoindre les « anciennes » boursières. Le programme existant depuis 2007, c’est 140 femmes qui constituent notre communauté de Boursières.</a:t>
            </a:r>
          </a:p>
          <a:p>
            <a:pPr marL="171450" indent="-171450">
              <a:buFontTx/>
              <a:buChar char="-"/>
            </a:pPr>
            <a:r>
              <a:rPr lang="fr-FR" baseline="0" dirty="0" smtClean="0"/>
              <a:t>Enfin nous disposons d’un fantastique vivier parmi les femmes scientifiques de L’Oréal. L’Oréal possède une Recherche très développée avec une grande variété de métiers: Chercheuses, techniciennes, ingénieures.</a:t>
            </a:r>
          </a:p>
          <a:p>
            <a:pPr marL="171450" indent="-171450">
              <a:buFontTx/>
              <a:buChar char="-"/>
            </a:pPr>
            <a:endParaRPr lang="fr-FR" baseline="0" dirty="0" smtClean="0"/>
          </a:p>
          <a:p>
            <a:pPr marL="0" indent="0">
              <a:buFontTx/>
              <a:buNone/>
            </a:pPr>
            <a:r>
              <a:rPr lang="fr-FR" baseline="0" dirty="0" smtClean="0"/>
              <a:t>Nous demandons aux jeunes femmes de s’engager pour 3 demi-journées, ce qui représente 9 interventions. En amont, nous les préparons aux interventions en classe au cours d’1 journée de formation.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4D01B-9C96-4EE6-8FE7-001FB3BEA0F0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38766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4D01B-9C96-4EE6-8FE7-001FB3BEA0F0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10205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Qui sont nos Ambassadrices?</a:t>
            </a:r>
          </a:p>
          <a:p>
            <a:r>
              <a:rPr lang="fr-FR" dirty="0" smtClean="0"/>
              <a:t>Nous avons</a:t>
            </a:r>
            <a:r>
              <a:rPr lang="fr-FR" baseline="0" dirty="0" smtClean="0"/>
              <a:t> 3 viviers de jeunes femmes passionnées:</a:t>
            </a:r>
          </a:p>
          <a:p>
            <a:pPr marL="171450" indent="-171450">
              <a:buFontTx/>
              <a:buChar char="-"/>
            </a:pPr>
            <a:r>
              <a:rPr lang="fr-FR" baseline="0" dirty="0" smtClean="0"/>
              <a:t>Les Boursières de notre programme FOR WOMEN IN SCIENCE qui récompense chaque année en France 20 jeunes femmes pour la qualité de leurs travaux de Recherche: 10 doctorantes et 10 post-doctorantes. Ces jeunes femmes s’engagent à créer le lien avec les jeunes générations en nous épaulant pendant 1 an sur le programme.</a:t>
            </a:r>
          </a:p>
          <a:p>
            <a:pPr marL="171450" indent="-171450">
              <a:buFontTx/>
              <a:buChar char="-"/>
            </a:pPr>
            <a:r>
              <a:rPr lang="fr-FR" baseline="0" dirty="0" smtClean="0"/>
              <a:t>Nous convions également à nous rejoindre les « anciennes » boursières. Le programme existant depuis 2007, c’est 140 femmes qui constituent notre communauté de Boursières.</a:t>
            </a:r>
          </a:p>
          <a:p>
            <a:pPr marL="171450" indent="-171450">
              <a:buFontTx/>
              <a:buChar char="-"/>
            </a:pPr>
            <a:r>
              <a:rPr lang="fr-FR" baseline="0" dirty="0" smtClean="0"/>
              <a:t>Enfin nous disposons d’un fantastique vivier parmi les femmes scientifiques de L’Oréal. L’Oréal possède une Recherche très développée avec une grande variété de métiers: Chercheuses, techniciennes, ingénieures.</a:t>
            </a:r>
          </a:p>
          <a:p>
            <a:pPr marL="171450" indent="-171450">
              <a:buFontTx/>
              <a:buChar char="-"/>
            </a:pPr>
            <a:endParaRPr lang="fr-FR" baseline="0" dirty="0" smtClean="0"/>
          </a:p>
          <a:p>
            <a:pPr marL="0" indent="0">
              <a:buFontTx/>
              <a:buNone/>
            </a:pPr>
            <a:r>
              <a:rPr lang="fr-FR" baseline="0" dirty="0" smtClean="0"/>
              <a:t>Nous demandons aux jeunes femmes de s’engager pour 3 demi-journées, ce qui représente 9 interventions. En amont, nous les préparons aux interventions en classe au cours d’1 journée de formation.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4D01B-9C96-4EE6-8FE7-001FB3BEA0F0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38766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4D01B-9C96-4EE6-8FE7-001FB3BEA0F0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94680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4D01B-9C96-4EE6-8FE7-001FB3BEA0F0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30250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4D01B-9C96-4EE6-8FE7-001FB3BEA0F0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64806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4D01B-9C96-4EE6-8FE7-001FB3BEA0F0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86241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4D01B-9C96-4EE6-8FE7-001FB3BEA0F0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86241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Je vous remercie grandement pour votre attention.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4D01B-9C96-4EE6-8FE7-001FB3BEA0F0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37754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4D01B-9C96-4EE6-8FE7-001FB3BEA0F0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65946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4D01B-9C96-4EE6-8FE7-001FB3BEA0F0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65946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4D01B-9C96-4EE6-8FE7-001FB3BEA0F0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65946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4D01B-9C96-4EE6-8FE7-001FB3BEA0F0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44879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4D01B-9C96-4EE6-8FE7-001FB3BEA0F0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10352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4D01B-9C96-4EE6-8FE7-001FB3BEA0F0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64806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4D01B-9C96-4EE6-8FE7-001FB3BEA0F0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64806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4D01B-9C96-4EE6-8FE7-001FB3BEA0F0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1020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221AD-54BA-4E9C-B396-E64A74A5485B}" type="datetimeFigureOut">
              <a:rPr lang="fr-FR" smtClean="0"/>
              <a:t>19/05/2016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7EB5-85CF-42F2-B556-8546ACF7B1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7436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221AD-54BA-4E9C-B396-E64A74A5485B}" type="datetimeFigureOut">
              <a:rPr lang="fr-FR" smtClean="0"/>
              <a:t>19/05/2016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7EB5-85CF-42F2-B556-8546ACF7B1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1386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221AD-54BA-4E9C-B396-E64A74A5485B}" type="datetimeFigureOut">
              <a:rPr lang="fr-FR" smtClean="0"/>
              <a:t>19/05/2016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7EB5-85CF-42F2-B556-8546ACF7B1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1618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221AD-54BA-4E9C-B396-E64A74A5485B}" type="datetimeFigureOut">
              <a:rPr lang="fr-FR" smtClean="0"/>
              <a:t>19/05/2016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7EB5-85CF-42F2-B556-8546ACF7B1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890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221AD-54BA-4E9C-B396-E64A74A5485B}" type="datetimeFigureOut">
              <a:rPr lang="fr-FR" smtClean="0"/>
              <a:t>19/05/2016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7EB5-85CF-42F2-B556-8546ACF7B1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9599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221AD-54BA-4E9C-B396-E64A74A5485B}" type="datetimeFigureOut">
              <a:rPr lang="fr-FR" smtClean="0"/>
              <a:t>19/05/2016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7EB5-85CF-42F2-B556-8546ACF7B1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2354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221AD-54BA-4E9C-B396-E64A74A5485B}" type="datetimeFigureOut">
              <a:rPr lang="fr-FR" smtClean="0"/>
              <a:t>19/05/2016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7EB5-85CF-42F2-B556-8546ACF7B1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0981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221AD-54BA-4E9C-B396-E64A74A5485B}" type="datetimeFigureOut">
              <a:rPr lang="fr-FR" smtClean="0"/>
              <a:t>19/05/2016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7EB5-85CF-42F2-B556-8546ACF7B1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3603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221AD-54BA-4E9C-B396-E64A74A5485B}" type="datetimeFigureOut">
              <a:rPr lang="fr-FR" smtClean="0"/>
              <a:t>19/05/2016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7EB5-85CF-42F2-B556-8546ACF7B1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7132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221AD-54BA-4E9C-B396-E64A74A5485B}" type="datetimeFigureOut">
              <a:rPr lang="fr-FR" smtClean="0"/>
              <a:t>19/05/2016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7EB5-85CF-42F2-B556-8546ACF7B1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0470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221AD-54BA-4E9C-B396-E64A74A5485B}" type="datetimeFigureOut">
              <a:rPr lang="fr-FR" smtClean="0"/>
              <a:t>19/05/2016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7EB5-85CF-42F2-B556-8546ACF7B1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14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F221AD-54BA-4E9C-B396-E64A74A5485B}" type="datetimeFigureOut">
              <a:rPr lang="fr-FR" smtClean="0"/>
              <a:t>19/05/2016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47EB5-85CF-42F2-B556-8546ACF7B1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3053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hyperlink" Target="micro-trottoir.mp4" TargetMode="Externa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6.png"/><Relationship Id="rId4" Type="http://schemas.openxmlformats.org/officeDocument/2006/relationships/hyperlink" Target="Sommes%20nous%20tous%20&#233;gaux%20face%20aux%20sciences.mp4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LA_FONDATION_LOREAL_CARTE_DE_VISITE_2015_VDEF_VF_MIXE_ETALO-MPEG%204%20HQ%20-%20Copie.mp4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1" t="13254" r="4876" b="8237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404663"/>
            <a:ext cx="4746663" cy="61206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2000">
              <a:solidFill>
                <a:prstClr val="white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70247" y="2708920"/>
            <a:ext cx="45999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fr-FR" sz="4000" spc="-150" dirty="0" smtClean="0">
                <a:solidFill>
                  <a:srgbClr val="F15E2C"/>
                </a:solidFill>
                <a:latin typeface="Gotham Light" pitchFamily="50" charset="0"/>
                <a:cs typeface="Gotham Light" pitchFamily="50" charset="0"/>
              </a:rPr>
              <a:t>POUR LES FILLES ET LA SCIENCE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953" y="3874098"/>
            <a:ext cx="2595811" cy="2636912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470247" y="2369179"/>
            <a:ext cx="41737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Programme de la Fondation L’Oréal</a:t>
            </a:r>
          </a:p>
        </p:txBody>
      </p:sp>
    </p:spTree>
    <p:extLst>
      <p:ext uri="{BB962C8B-B14F-4D97-AF65-F5344CB8AC3E}">
        <p14:creationId xmlns:p14="http://schemas.microsoft.com/office/powerpoint/2010/main" val="372890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330"/>
          <a:stretch/>
        </p:blipFill>
        <p:spPr bwMode="auto">
          <a:xfrm>
            <a:off x="899592" y="1274467"/>
            <a:ext cx="7812360" cy="519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1115616" y="1725631"/>
            <a:ext cx="1872208" cy="393341"/>
          </a:xfrm>
          <a:prstGeom prst="rect">
            <a:avLst/>
          </a:prstGeom>
          <a:solidFill>
            <a:srgbClr val="F15E2C"/>
          </a:solidFill>
          <a:ln>
            <a:solidFill>
              <a:srgbClr val="F15E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/>
          <p:cNvSpPr txBox="1"/>
          <p:nvPr/>
        </p:nvSpPr>
        <p:spPr>
          <a:xfrm>
            <a:off x="1115616" y="1725631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Gotham Light" pitchFamily="50" charset="0"/>
                <a:cs typeface="Gotham Light" pitchFamily="50" charset="0"/>
              </a:rPr>
              <a:t>METHODE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115616" y="3530573"/>
            <a:ext cx="1872208" cy="393341"/>
          </a:xfrm>
          <a:prstGeom prst="rect">
            <a:avLst/>
          </a:prstGeom>
          <a:solidFill>
            <a:srgbClr val="F15E2C"/>
          </a:solidFill>
          <a:ln>
            <a:solidFill>
              <a:srgbClr val="F15E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/>
          <p:cNvSpPr txBox="1"/>
          <p:nvPr/>
        </p:nvSpPr>
        <p:spPr>
          <a:xfrm>
            <a:off x="1115616" y="3530573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Gotham Light" pitchFamily="50" charset="0"/>
                <a:cs typeface="Gotham Light" pitchFamily="50" charset="0"/>
              </a:rPr>
              <a:t>3 LEVIERS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34695" y="191755"/>
            <a:ext cx="7403085" cy="88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fr-FR" sz="3200" spc="-150" dirty="0" smtClean="0">
                <a:solidFill>
                  <a:srgbClr val="F15E2C"/>
                </a:solidFill>
                <a:latin typeface="Gotham Light" pitchFamily="50" charset="0"/>
                <a:cs typeface="Gotham Light" pitchFamily="50" charset="0"/>
              </a:rPr>
              <a:t>LE PROGRAMME </a:t>
            </a:r>
          </a:p>
          <a:p>
            <a:pPr>
              <a:lnSpc>
                <a:spcPct val="80000"/>
              </a:lnSpc>
            </a:pPr>
            <a:r>
              <a:rPr lang="fr-FR" sz="3200" i="1" spc="-150" dirty="0" smtClean="0">
                <a:solidFill>
                  <a:srgbClr val="F15E2C"/>
                </a:solidFill>
                <a:latin typeface="Gotham Light" pitchFamily="50" charset="0"/>
                <a:cs typeface="Gotham Light" pitchFamily="50" charset="0"/>
              </a:rPr>
              <a:t>POUR LES FILLES ET LA SCIENCE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87" y="0"/>
            <a:ext cx="6455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03848" y="1628800"/>
            <a:ext cx="544991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</a:rPr>
              <a:t>Intervention « d’ 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</a:rPr>
              <a:t>Ambassadrices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</a:rPr>
              <a:t>de la 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</a:rPr>
              <a:t>science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</a:rPr>
              <a:t> »  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</a:rPr>
              <a:t>en classe 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</a:rPr>
              <a:t>pour échanger pendant 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</a:rPr>
              <a:t>1h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</a:rPr>
              <a:t> 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</a:rPr>
              <a:t>avec les élèves. Le programme cible des élèves de 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</a:rPr>
              <a:t>4</a:t>
            </a:r>
            <a:r>
              <a:rPr lang="fr-FR" b="1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</a:rPr>
              <a:t>ème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</a:rPr>
              <a:t> à la Terminale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</a:rPr>
              <a:t>.</a:t>
            </a:r>
          </a:p>
          <a:p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</a:rPr>
              <a:t> 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Gotham Book" pitchFamily="50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203848" y="3496448"/>
            <a:ext cx="544991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</a:rPr>
              <a:t>Être un « </a:t>
            </a:r>
            <a:r>
              <a:rPr lang="fr-FR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</a:rPr>
              <a:t>R</a:t>
            </a:r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</a:rPr>
              <a:t>ole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</a:rPr>
              <a:t> model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</a:rPr>
              <a:t> »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</a:rPr>
              <a:t>Déconstruire les 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</a:rPr>
              <a:t>préjugés de genre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</a:rPr>
              <a:t>Déconstruire les 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</a:rPr>
              <a:t>préjugés sur les sciences</a:t>
            </a:r>
          </a:p>
          <a:p>
            <a:pPr>
              <a:lnSpc>
                <a:spcPct val="150000"/>
              </a:lnSpc>
            </a:pP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</a:rPr>
              <a:t> 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Gotham Book" pitchFamily="50" charset="0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18" t="4001" r="29882" b="58136"/>
          <a:stretch/>
        </p:blipFill>
        <p:spPr bwMode="auto">
          <a:xfrm flipH="1">
            <a:off x="1115616" y="4293096"/>
            <a:ext cx="2088232" cy="211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606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634695" y="191755"/>
            <a:ext cx="7969753" cy="88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fr-FR" sz="3200" spc="-150" dirty="0" smtClean="0">
                <a:solidFill>
                  <a:srgbClr val="F15E2C"/>
                </a:solidFill>
                <a:latin typeface="Gotham Light" pitchFamily="50" charset="0"/>
                <a:cs typeface="Gotham Light" pitchFamily="50" charset="0"/>
              </a:rPr>
              <a:t>QUI SONT </a:t>
            </a:r>
          </a:p>
          <a:p>
            <a:pPr>
              <a:lnSpc>
                <a:spcPct val="80000"/>
              </a:lnSpc>
            </a:pPr>
            <a:r>
              <a:rPr lang="fr-FR" sz="3200" spc="-150" dirty="0" smtClean="0">
                <a:solidFill>
                  <a:srgbClr val="F15E2C"/>
                </a:solidFill>
                <a:latin typeface="Gotham Light" pitchFamily="50" charset="0"/>
                <a:cs typeface="Gotham Light" pitchFamily="50" charset="0"/>
              </a:rPr>
              <a:t>NOS </a:t>
            </a:r>
            <a:r>
              <a:rPr lang="fr-FR" sz="3200" b="1" spc="-150" dirty="0" smtClean="0">
                <a:solidFill>
                  <a:srgbClr val="F15E2C"/>
                </a:solidFill>
                <a:latin typeface="Gotham Light" pitchFamily="50" charset="0"/>
                <a:cs typeface="Gotham Light" pitchFamily="50" charset="0"/>
              </a:rPr>
              <a:t>100</a:t>
            </a:r>
            <a:r>
              <a:rPr lang="fr-FR" sz="3200" spc="-150" dirty="0" smtClean="0">
                <a:solidFill>
                  <a:srgbClr val="F15E2C"/>
                </a:solidFill>
                <a:latin typeface="Gotham Light" pitchFamily="50" charset="0"/>
                <a:cs typeface="Gotham Light" pitchFamily="50" charset="0"/>
              </a:rPr>
              <a:t> AMBASSADRICES?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87" y="0"/>
            <a:ext cx="6455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877" y="2101202"/>
            <a:ext cx="2808312" cy="4069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912033" y="1412776"/>
            <a:ext cx="3384000" cy="596073"/>
          </a:xfrm>
          <a:prstGeom prst="rect">
            <a:avLst/>
          </a:prstGeom>
          <a:solidFill>
            <a:srgbClr val="F15E2C"/>
          </a:solidFill>
          <a:ln>
            <a:solidFill>
              <a:srgbClr val="F15E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917913" y="1412776"/>
            <a:ext cx="33781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chemeClr val="bg1"/>
                </a:solidFill>
                <a:latin typeface="Gotham Book" pitchFamily="50" charset="0"/>
                <a:cs typeface="Gotham Light" pitchFamily="50" charset="0"/>
              </a:rPr>
              <a:t>40 BOURSIERES </a:t>
            </a:r>
          </a:p>
          <a:p>
            <a:pPr algn="ctr"/>
            <a:r>
              <a:rPr lang="fr-FR" sz="1600" dirty="0" smtClean="0">
                <a:solidFill>
                  <a:schemeClr val="bg1"/>
                </a:solidFill>
                <a:latin typeface="Gotham Book" pitchFamily="50" charset="0"/>
                <a:cs typeface="Gotham Light" pitchFamily="50" charset="0"/>
              </a:rPr>
              <a:t>L’OREAL-UNESCO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000072" y="1401478"/>
            <a:ext cx="3388352" cy="596073"/>
          </a:xfrm>
          <a:prstGeom prst="rect">
            <a:avLst/>
          </a:prstGeom>
          <a:solidFill>
            <a:srgbClr val="F15E2C"/>
          </a:solidFill>
          <a:ln>
            <a:solidFill>
              <a:srgbClr val="F15E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/>
          <p:cNvSpPr txBox="1"/>
          <p:nvPr/>
        </p:nvSpPr>
        <p:spPr>
          <a:xfrm>
            <a:off x="5005954" y="1401478"/>
            <a:ext cx="33824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chemeClr val="bg1"/>
                </a:solidFill>
                <a:latin typeface="Gotham Book" pitchFamily="50" charset="0"/>
                <a:cs typeface="Gotham Light" pitchFamily="50" charset="0"/>
              </a:rPr>
              <a:t>60 COLLABORATRICES SCIENTIFIQUES DE L’OREAL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46" t="36527" r="12098"/>
          <a:stretch/>
        </p:blipFill>
        <p:spPr>
          <a:xfrm>
            <a:off x="5287491" y="2101202"/>
            <a:ext cx="2819396" cy="398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08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330"/>
          <a:stretch/>
        </p:blipFill>
        <p:spPr bwMode="auto">
          <a:xfrm>
            <a:off x="899592" y="1274467"/>
            <a:ext cx="7812360" cy="519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1115616" y="1725631"/>
            <a:ext cx="2232248" cy="393341"/>
          </a:xfrm>
          <a:prstGeom prst="rect">
            <a:avLst/>
          </a:prstGeom>
          <a:solidFill>
            <a:srgbClr val="F15E2C"/>
          </a:solidFill>
          <a:ln>
            <a:solidFill>
              <a:srgbClr val="F15E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/>
          <p:cNvSpPr txBox="1"/>
          <p:nvPr/>
        </p:nvSpPr>
        <p:spPr>
          <a:xfrm>
            <a:off x="1115616" y="1725631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Gotham Light" pitchFamily="50" charset="0"/>
                <a:cs typeface="Gotham Light" pitchFamily="50" charset="0"/>
              </a:rPr>
              <a:t>ENGAGEMENTS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34695" y="191755"/>
            <a:ext cx="7403085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fr-FR" sz="3200" spc="-150" dirty="0" smtClean="0">
                <a:solidFill>
                  <a:srgbClr val="F15E2C"/>
                </a:solidFill>
                <a:latin typeface="Gotham Light" pitchFamily="50" charset="0"/>
                <a:cs typeface="Gotham Light" pitchFamily="50" charset="0"/>
              </a:rPr>
              <a:t>LEURS ENGAGEMENTS</a:t>
            </a:r>
            <a:endParaRPr lang="fr-FR" sz="3200" i="1" spc="-150" dirty="0" smtClean="0">
              <a:solidFill>
                <a:srgbClr val="F15E2C"/>
              </a:solidFill>
              <a:latin typeface="Gotham Light" pitchFamily="50" charset="0"/>
              <a:cs typeface="Gotham Light" pitchFamily="50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87" y="0"/>
            <a:ext cx="6455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18" t="4001" r="29882" b="58136"/>
          <a:stretch/>
        </p:blipFill>
        <p:spPr bwMode="auto">
          <a:xfrm flipH="1">
            <a:off x="1115616" y="4293096"/>
            <a:ext cx="2088232" cy="211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3508145" y="1501333"/>
            <a:ext cx="1656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spc="-150" dirty="0" smtClean="0">
                <a:solidFill>
                  <a:srgbClr val="F15E2C"/>
                </a:solidFill>
                <a:latin typeface="Gotham Light" pitchFamily="50" charset="0"/>
                <a:cs typeface="Gotham Light" pitchFamily="50" charset="0"/>
              </a:rPr>
              <a:t>1.</a:t>
            </a:r>
            <a:endParaRPr lang="fr-FR" sz="4800" spc="-150" dirty="0">
              <a:solidFill>
                <a:srgbClr val="F15E2C"/>
              </a:solidFill>
              <a:latin typeface="Gotham Light" pitchFamily="50" charset="0"/>
              <a:cs typeface="Gotham Light" pitchFamily="50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4086680" y="1815496"/>
            <a:ext cx="4513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</a:rPr>
              <a:t>Suivre une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</a:rPr>
              <a:t>journée de formation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3494341" y="2708920"/>
            <a:ext cx="1656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spc="-150" dirty="0" smtClean="0">
                <a:solidFill>
                  <a:srgbClr val="F15E2C"/>
                </a:solidFill>
                <a:latin typeface="Gotham Light" pitchFamily="50" charset="0"/>
                <a:cs typeface="Gotham Light" pitchFamily="50" charset="0"/>
              </a:rPr>
              <a:t>2.</a:t>
            </a:r>
            <a:endParaRPr lang="fr-FR" sz="4800" spc="-150" dirty="0">
              <a:solidFill>
                <a:srgbClr val="F15E2C"/>
              </a:solidFill>
              <a:latin typeface="Gotham Light" pitchFamily="50" charset="0"/>
              <a:cs typeface="Gotham Light" pitchFamily="50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4072876" y="3023083"/>
            <a:ext cx="4527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</a:rPr>
              <a:t>Réaliser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</a:rPr>
              <a:t>3 demi-journées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</a:rPr>
              <a:t>d’interventions en classe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3489409" y="4077072"/>
            <a:ext cx="1656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spc="-150" dirty="0" smtClean="0">
                <a:solidFill>
                  <a:srgbClr val="F15E2C"/>
                </a:solidFill>
                <a:latin typeface="Gotham Light" pitchFamily="50" charset="0"/>
                <a:cs typeface="Gotham Light" pitchFamily="50" charset="0"/>
              </a:rPr>
              <a:t>3.</a:t>
            </a:r>
            <a:endParaRPr lang="fr-FR" sz="4800" spc="-150" dirty="0">
              <a:solidFill>
                <a:srgbClr val="F15E2C"/>
              </a:solidFill>
              <a:latin typeface="Gotham Light" pitchFamily="50" charset="0"/>
              <a:cs typeface="Gotham Light" pitchFamily="50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4067944" y="4391235"/>
            <a:ext cx="4532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</a:rPr>
              <a:t>Nous aidez à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</a:rPr>
              <a:t>enrichir le programme </a:t>
            </a:r>
          </a:p>
        </p:txBody>
      </p:sp>
    </p:spTree>
    <p:extLst>
      <p:ext uri="{BB962C8B-B14F-4D97-AF65-F5344CB8AC3E}">
        <p14:creationId xmlns:p14="http://schemas.microsoft.com/office/powerpoint/2010/main" val="197020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330"/>
          <a:stretch/>
        </p:blipFill>
        <p:spPr bwMode="auto">
          <a:xfrm>
            <a:off x="634695" y="1274466"/>
            <a:ext cx="8170863" cy="549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634695" y="191755"/>
            <a:ext cx="7403085" cy="88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fr-FR" sz="3200" spc="-150" dirty="0" smtClean="0">
                <a:solidFill>
                  <a:srgbClr val="F15E2C"/>
                </a:solidFill>
                <a:latin typeface="Gotham Light" pitchFamily="50" charset="0"/>
                <a:cs typeface="Gotham Light" pitchFamily="50" charset="0"/>
              </a:rPr>
              <a:t>LE DÉROULÉ </a:t>
            </a:r>
          </a:p>
          <a:p>
            <a:pPr>
              <a:lnSpc>
                <a:spcPct val="80000"/>
              </a:lnSpc>
            </a:pPr>
            <a:r>
              <a:rPr lang="fr-FR" sz="3200" spc="-150" dirty="0" smtClean="0">
                <a:solidFill>
                  <a:srgbClr val="F15E2C"/>
                </a:solidFill>
                <a:latin typeface="Gotham Light" pitchFamily="50" charset="0"/>
                <a:cs typeface="Gotham Light" pitchFamily="50" charset="0"/>
              </a:rPr>
              <a:t>DE L’INTERVENTION EN CLASSE</a:t>
            </a:r>
            <a:endParaRPr lang="fr-FR" sz="3200" i="1" spc="-150" dirty="0" smtClean="0">
              <a:solidFill>
                <a:srgbClr val="F15E2C"/>
              </a:solidFill>
              <a:latin typeface="Gotham Light" pitchFamily="50" charset="0"/>
              <a:cs typeface="Gotham Light" pitchFamily="50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87" y="0"/>
            <a:ext cx="6455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207" y="1967352"/>
            <a:ext cx="1210124" cy="1677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643" y="4221088"/>
            <a:ext cx="1196373" cy="1361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2483767" y="2282968"/>
            <a:ext cx="51880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  <a:latin typeface="Gotham Book" pitchFamily="50" charset="0"/>
                <a:cs typeface="Gotham Light" pitchFamily="50" charset="0"/>
              </a:rPr>
              <a:t>D</a:t>
            </a:r>
            <a:r>
              <a:rPr lang="fr-FR" sz="2800" dirty="0" smtClean="0">
                <a:solidFill>
                  <a:schemeClr val="bg1"/>
                </a:solidFill>
                <a:latin typeface="Gotham Book" pitchFamily="50" charset="0"/>
                <a:cs typeface="Gotham Light" pitchFamily="50" charset="0"/>
              </a:rPr>
              <a:t>éconstruire </a:t>
            </a:r>
            <a:r>
              <a:rPr lang="fr-FR" sz="2800" dirty="0">
                <a:solidFill>
                  <a:schemeClr val="bg1"/>
                </a:solidFill>
                <a:latin typeface="Gotham Book" pitchFamily="50" charset="0"/>
                <a:cs typeface="Gotham Light" pitchFamily="50" charset="0"/>
              </a:rPr>
              <a:t>les </a:t>
            </a:r>
            <a:r>
              <a:rPr lang="fr-FR" sz="2800" dirty="0" smtClean="0">
                <a:solidFill>
                  <a:schemeClr val="bg1"/>
                </a:solidFill>
                <a:latin typeface="Gotham Book" pitchFamily="50" charset="0"/>
                <a:cs typeface="Gotham Light" pitchFamily="50" charset="0"/>
              </a:rPr>
              <a:t>préjugés</a:t>
            </a:r>
          </a:p>
          <a:p>
            <a:r>
              <a:rPr lang="fr-FR" sz="2000" dirty="0" smtClean="0">
                <a:solidFill>
                  <a:schemeClr val="bg1"/>
                </a:solidFill>
                <a:latin typeface="Gotham Book" pitchFamily="50" charset="0"/>
                <a:cs typeface="Gotham Light" pitchFamily="50" charset="0"/>
              </a:rPr>
              <a:t>+ prise de confiance</a:t>
            </a:r>
            <a:endParaRPr lang="fr-FR" sz="2000" dirty="0">
              <a:solidFill>
                <a:schemeClr val="bg1"/>
              </a:solidFill>
              <a:latin typeface="Gotham Book" pitchFamily="50" charset="0"/>
              <a:cs typeface="Gotham Light" pitchFamily="50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2681016" y="4377033"/>
            <a:ext cx="51880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chemeClr val="bg1"/>
                </a:solidFill>
                <a:latin typeface="Gotham Book" pitchFamily="50" charset="0"/>
                <a:cs typeface="Gotham Light" pitchFamily="50" charset="0"/>
              </a:rPr>
              <a:t>Raconter sa passion pour son métier </a:t>
            </a:r>
            <a:endParaRPr lang="fr-FR" sz="2800" dirty="0">
              <a:solidFill>
                <a:schemeClr val="bg1"/>
              </a:solidFill>
              <a:latin typeface="Gotham Book" pitchFamily="50" charset="0"/>
              <a:cs typeface="Gotham Light" pitchFamily="50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902345" y="6218208"/>
            <a:ext cx="1784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 smtClean="0">
                <a:latin typeface="Gotham Book" pitchFamily="50" charset="0"/>
              </a:rPr>
              <a:t>~ 50 min – 1h</a:t>
            </a:r>
            <a:endParaRPr lang="fr-FR" dirty="0">
              <a:latin typeface="Gotham Boo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316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634695" y="191755"/>
            <a:ext cx="8257785" cy="88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fr-FR" sz="3200" spc="-150" dirty="0" smtClean="0">
                <a:solidFill>
                  <a:srgbClr val="F15E2C"/>
                </a:solidFill>
                <a:latin typeface="Gotham Light" pitchFamily="50" charset="0"/>
                <a:cs typeface="Gotham Light" pitchFamily="50" charset="0"/>
              </a:rPr>
              <a:t>OUTIL #1</a:t>
            </a:r>
          </a:p>
          <a:p>
            <a:pPr>
              <a:lnSpc>
                <a:spcPct val="80000"/>
              </a:lnSpc>
            </a:pPr>
            <a:r>
              <a:rPr lang="fr-FR" sz="3200" i="1" spc="-150" dirty="0" smtClean="0">
                <a:solidFill>
                  <a:srgbClr val="F15E2C"/>
                </a:solidFill>
                <a:latin typeface="Gotham Light" pitchFamily="50" charset="0"/>
                <a:cs typeface="Gotham Light" pitchFamily="50" charset="0"/>
              </a:rPr>
              <a:t>LIBERER LA PAROLE  SUR LES PREJUGES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87" y="0"/>
            <a:ext cx="6455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201" y="5977056"/>
            <a:ext cx="16478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970634" y="1484784"/>
            <a:ext cx="496951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smtClean="0">
                <a:latin typeface="Century Gothic" panose="020B0502020202020204" pitchFamily="34" charset="0"/>
              </a:rPr>
              <a:t>Micro-trottoir de  « Croyances ou réalités? » - 3 min 20,  projeté en classe.</a:t>
            </a:r>
            <a:endParaRPr lang="fr-FR" sz="1000" dirty="0">
              <a:latin typeface="Century Gothic" panose="020B0502020202020204" pitchFamily="34" charset="0"/>
            </a:endParaRPr>
          </a:p>
        </p:txBody>
      </p:sp>
      <p:pic>
        <p:nvPicPr>
          <p:cNvPr id="8" name="Image 7">
            <a:hlinkClick r:id="rId5" action="ppaction://hlinkfil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728583"/>
            <a:ext cx="7236296" cy="407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77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634695" y="191755"/>
            <a:ext cx="7403085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fr-FR" sz="3200" spc="-150" dirty="0" smtClean="0">
                <a:solidFill>
                  <a:srgbClr val="F15E2C"/>
                </a:solidFill>
                <a:latin typeface="Gotham Light" pitchFamily="50" charset="0"/>
                <a:cs typeface="Gotham Light" pitchFamily="50" charset="0"/>
              </a:rPr>
              <a:t>OUTIL #2</a:t>
            </a:r>
          </a:p>
          <a:p>
            <a:pPr>
              <a:lnSpc>
                <a:spcPct val="80000"/>
              </a:lnSpc>
            </a:pPr>
            <a:r>
              <a:rPr lang="fr-FR" sz="3200" i="1" spc="-150" dirty="0" smtClean="0">
                <a:solidFill>
                  <a:srgbClr val="F15E2C"/>
                </a:solidFill>
                <a:latin typeface="Gotham Light" pitchFamily="50" charset="0"/>
                <a:cs typeface="Gotham Light" pitchFamily="50" charset="0"/>
              </a:rPr>
              <a:t>DECONSTRUIRE LES PREJUGES DE GENRE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87" y="0"/>
            <a:ext cx="6455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064270"/>
            <a:ext cx="7236296" cy="4070417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201" y="6312743"/>
            <a:ext cx="16478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971600" y="1833438"/>
            <a:ext cx="375858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smtClean="0">
                <a:latin typeface="Century Gothic" panose="020B0502020202020204" pitchFamily="34" charset="0"/>
              </a:rPr>
              <a:t>Animation de 3 min projeté en classe.</a:t>
            </a:r>
            <a:endParaRPr lang="fr-FR" sz="1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68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87" y="0"/>
            <a:ext cx="6455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48492"/>
            <a:ext cx="7812360" cy="552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261910" y="3217435"/>
            <a:ext cx="4104456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F15E2C"/>
              </a:buClr>
            </a:pPr>
            <a:r>
              <a:rPr lang="fr-FR" sz="4000" dirty="0" smtClean="0">
                <a:solidFill>
                  <a:schemeClr val="bg1"/>
                </a:solidFill>
                <a:latin typeface="Gotham Book" pitchFamily="50" charset="0"/>
                <a:cs typeface="Gotham Light" pitchFamily="50" charset="0"/>
              </a:rPr>
              <a:t>30 000 </a:t>
            </a:r>
            <a:r>
              <a:rPr lang="fr-FR" dirty="0" smtClean="0">
                <a:solidFill>
                  <a:schemeClr val="bg1"/>
                </a:solidFill>
                <a:latin typeface="Gotham Book" pitchFamily="50" charset="0"/>
                <a:cs typeface="Gotham Light" pitchFamily="50" charset="0"/>
              </a:rPr>
              <a:t>élèves sensibilisés depuis le lancement</a:t>
            </a:r>
            <a:endParaRPr lang="fr-FR" dirty="0">
              <a:solidFill>
                <a:schemeClr val="bg1"/>
              </a:solidFill>
              <a:latin typeface="Gotham Book" pitchFamily="50" charset="0"/>
              <a:cs typeface="Gotham Light" pitchFamily="50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34695" y="191755"/>
            <a:ext cx="7403085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fr-FR" sz="3200" spc="-150" dirty="0" smtClean="0">
                <a:solidFill>
                  <a:srgbClr val="F15E2C"/>
                </a:solidFill>
                <a:latin typeface="Gotham Light" pitchFamily="50" charset="0"/>
                <a:cs typeface="Gotham Light" pitchFamily="50" charset="0"/>
              </a:rPr>
              <a:t>BILAN A DATE </a:t>
            </a:r>
            <a:endParaRPr lang="fr-FR" sz="3200" i="1" spc="-150" dirty="0" smtClean="0">
              <a:solidFill>
                <a:srgbClr val="F15E2C"/>
              </a:solidFill>
              <a:latin typeface="Gotham Light" pitchFamily="50" charset="0"/>
              <a:cs typeface="Gotham Ligh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50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30" t="8561" r="35601" b="21998"/>
          <a:stretch/>
        </p:blipFill>
        <p:spPr bwMode="auto">
          <a:xfrm>
            <a:off x="597004" y="1069598"/>
            <a:ext cx="2712253" cy="5774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634695" y="191755"/>
            <a:ext cx="7403085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fr-FR" sz="3200" spc="-150" dirty="0" smtClean="0">
                <a:solidFill>
                  <a:srgbClr val="F15E2C"/>
                </a:solidFill>
                <a:latin typeface="Gotham Light" pitchFamily="50" charset="0"/>
                <a:cs typeface="Gotham Light" pitchFamily="50" charset="0"/>
              </a:rPr>
              <a:t>BILAN A DATE </a:t>
            </a:r>
            <a:endParaRPr lang="fr-FR" sz="3200" i="1" spc="-150" dirty="0" smtClean="0">
              <a:solidFill>
                <a:srgbClr val="F15E2C"/>
              </a:solidFill>
              <a:latin typeface="Gotham Light" pitchFamily="50" charset="0"/>
              <a:cs typeface="Gotham Light" pitchFamily="50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87" y="0"/>
            <a:ext cx="6455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 19" descr="Afficher l'image d'origine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157192"/>
            <a:ext cx="3096343" cy="1026498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ZoneTexte 21"/>
          <p:cNvSpPr txBox="1"/>
          <p:nvPr/>
        </p:nvSpPr>
        <p:spPr>
          <a:xfrm>
            <a:off x="3513484" y="1586720"/>
            <a:ext cx="4298875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prstClr val="black"/>
                </a:solidFill>
                <a:latin typeface="Gotham Book" pitchFamily="50" charset="0"/>
              </a:rPr>
              <a:t>Questionnaire de satisfaction, 2000 élèves</a:t>
            </a:r>
            <a:endParaRPr lang="fr-FR" sz="1400" dirty="0">
              <a:solidFill>
                <a:prstClr val="black"/>
              </a:solidFill>
              <a:latin typeface="Gotham Book" pitchFamily="50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572000" y="2053395"/>
            <a:ext cx="4392488" cy="846386"/>
          </a:xfrm>
          <a:prstGeom prst="rect">
            <a:avLst/>
          </a:prstGeom>
          <a:noFill/>
          <a:ln w="28575">
            <a:noFill/>
          </a:ln>
          <a:effectLst/>
        </p:spPr>
        <p:txBody>
          <a:bodyPr wrap="square" rIns="0">
            <a:spAutoFit/>
          </a:bodyPr>
          <a:lstStyle/>
          <a:p>
            <a:endParaRPr lang="fr-FR" sz="100" dirty="0" smtClean="0">
              <a:latin typeface="Gotham Book" pitchFamily="50" charset="0"/>
            </a:endParaRPr>
          </a:p>
          <a:p>
            <a:r>
              <a:rPr lang="fr-FR" sz="1600" dirty="0" smtClean="0">
                <a:latin typeface="Gotham Book" pitchFamily="50" charset="0"/>
              </a:rPr>
              <a:t>des </a:t>
            </a:r>
            <a:r>
              <a:rPr lang="fr-FR" sz="1600" dirty="0">
                <a:latin typeface="Gotham Book" pitchFamily="50" charset="0"/>
              </a:rPr>
              <a:t>filles se déclarent « plus </a:t>
            </a:r>
            <a:r>
              <a:rPr lang="fr-FR" sz="1600" dirty="0" smtClean="0">
                <a:latin typeface="Gotham Book" pitchFamily="50" charset="0"/>
              </a:rPr>
              <a:t>intéressées</a:t>
            </a:r>
            <a:r>
              <a:rPr lang="fr-FR" sz="1600" dirty="0">
                <a:latin typeface="Gotham Book" pitchFamily="50" charset="0"/>
              </a:rPr>
              <a:t> » par les métiers </a:t>
            </a:r>
            <a:r>
              <a:rPr lang="fr-FR" sz="1600" dirty="0" smtClean="0">
                <a:latin typeface="Gotham Book" pitchFamily="50" charset="0"/>
              </a:rPr>
              <a:t>scientifiques après </a:t>
            </a:r>
            <a:r>
              <a:rPr lang="fr-FR" sz="1600" dirty="0">
                <a:latin typeface="Gotham Book" pitchFamily="50" charset="0"/>
              </a:rPr>
              <a:t>intervention </a:t>
            </a:r>
            <a:r>
              <a:rPr lang="fr-FR" sz="1600" dirty="0" smtClean="0">
                <a:latin typeface="Gotham Book" pitchFamily="50" charset="0"/>
              </a:rPr>
              <a:t>vs </a:t>
            </a:r>
            <a:r>
              <a:rPr lang="fr-FR" sz="1600" dirty="0">
                <a:latin typeface="Gotham Book" pitchFamily="50" charset="0"/>
              </a:rPr>
              <a:t>46% </a:t>
            </a:r>
            <a:r>
              <a:rPr lang="fr-FR" sz="1600" dirty="0" smtClean="0">
                <a:latin typeface="Gotham Book" pitchFamily="50" charset="0"/>
              </a:rPr>
              <a:t>avant.</a:t>
            </a:r>
            <a:endParaRPr lang="fr-FR" sz="1600" dirty="0">
              <a:latin typeface="Gotham Book" pitchFamily="50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513484" y="4365104"/>
            <a:ext cx="5307767" cy="1169551"/>
          </a:xfrm>
          <a:prstGeom prst="rect">
            <a:avLst/>
          </a:prstGeom>
          <a:noFill/>
          <a:ln w="28575">
            <a:noFill/>
          </a:ln>
        </p:spPr>
        <p:txBody>
          <a:bodyPr wrap="square" rIns="0">
            <a:spAutoFit/>
          </a:bodyPr>
          <a:lstStyle/>
          <a:p>
            <a:r>
              <a:rPr lang="fr-FR" sz="1400" dirty="0">
                <a:latin typeface="Gotham Book" pitchFamily="50" charset="0"/>
              </a:rPr>
              <a:t>Etude d’impact en cours </a:t>
            </a:r>
            <a:r>
              <a:rPr lang="fr-FR" sz="1400" dirty="0" smtClean="0">
                <a:latin typeface="Gotham Book" pitchFamily="50" charset="0"/>
              </a:rPr>
              <a:t>sur 18 000 élèves: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>
                <a:latin typeface="Gotham Book" pitchFamily="50" charset="0"/>
              </a:rPr>
              <a:t>9000 témoins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>
                <a:latin typeface="Gotham Book" pitchFamily="50" charset="0"/>
              </a:rPr>
              <a:t>9000 élèves sensibilisés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>
              <a:latin typeface="Gotham Book" pitchFamily="50" charset="0"/>
            </a:endParaRPr>
          </a:p>
          <a:p>
            <a:r>
              <a:rPr lang="fr-FR" sz="1400" dirty="0" smtClean="0">
                <a:latin typeface="Gotham Book" pitchFamily="50" charset="0"/>
              </a:rPr>
              <a:t>menée par:</a:t>
            </a:r>
            <a:endParaRPr lang="fr-FR" sz="1400" dirty="0">
              <a:latin typeface="Gotham Book" pitchFamily="50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513485" y="1099787"/>
            <a:ext cx="2998872" cy="393341"/>
          </a:xfrm>
          <a:prstGeom prst="rect">
            <a:avLst/>
          </a:prstGeom>
          <a:solidFill>
            <a:srgbClr val="F15E2C"/>
          </a:solidFill>
          <a:ln>
            <a:solidFill>
              <a:srgbClr val="F15E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3513485" y="1099787"/>
            <a:ext cx="299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Gotham Light" pitchFamily="50" charset="0"/>
                <a:cs typeface="Gotham Light" pitchFamily="50" charset="0"/>
              </a:rPr>
              <a:t>EVALUATION 2014-2015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513485" y="3789040"/>
            <a:ext cx="2998872" cy="393341"/>
          </a:xfrm>
          <a:prstGeom prst="rect">
            <a:avLst/>
          </a:prstGeom>
          <a:solidFill>
            <a:srgbClr val="F15E2C"/>
          </a:solidFill>
          <a:ln>
            <a:solidFill>
              <a:srgbClr val="F15E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3513485" y="3789040"/>
            <a:ext cx="299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Gotham Light" pitchFamily="50" charset="0"/>
                <a:cs typeface="Gotham Light" pitchFamily="50" charset="0"/>
              </a:rPr>
              <a:t>EVALUATION 2015-2016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513485" y="2001034"/>
            <a:ext cx="17259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F15E2C"/>
              </a:buClr>
            </a:pPr>
            <a:r>
              <a:rPr lang="fr-FR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Light" pitchFamily="50" charset="0"/>
              </a:rPr>
              <a:t>75%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Gotham Book" pitchFamily="50" charset="0"/>
              <a:cs typeface="Gotham Ligh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95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634695" y="191755"/>
            <a:ext cx="7403085" cy="88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fr-FR" sz="3200" spc="-150" dirty="0" smtClean="0">
                <a:solidFill>
                  <a:srgbClr val="F15E2C"/>
                </a:solidFill>
                <a:latin typeface="Gotham Light" pitchFamily="50" charset="0"/>
                <a:cs typeface="Gotham Light" pitchFamily="50" charset="0"/>
              </a:rPr>
              <a:t>INVITATION </a:t>
            </a:r>
            <a:r>
              <a:rPr lang="fr-FR" sz="3200" b="1" spc="-150" dirty="0" smtClean="0">
                <a:solidFill>
                  <a:srgbClr val="F15E2C"/>
                </a:solidFill>
                <a:latin typeface="Gotham Light" pitchFamily="50" charset="0"/>
                <a:cs typeface="Gotham Light" pitchFamily="50" charset="0"/>
              </a:rPr>
              <a:t>À</a:t>
            </a:r>
            <a:r>
              <a:rPr lang="fr-FR" sz="3200" spc="-150" dirty="0" smtClean="0">
                <a:solidFill>
                  <a:srgbClr val="F15E2C"/>
                </a:solidFill>
                <a:latin typeface="Gotham Light" pitchFamily="50" charset="0"/>
                <a:cs typeface="Gotham Light" pitchFamily="50" charset="0"/>
              </a:rPr>
              <a:t> </a:t>
            </a:r>
            <a:r>
              <a:rPr lang="fr-FR" sz="3200" b="1" spc="-150" dirty="0" smtClean="0">
                <a:solidFill>
                  <a:srgbClr val="F15E2C"/>
                </a:solidFill>
                <a:latin typeface="Gotham Light" pitchFamily="50" charset="0"/>
                <a:cs typeface="Gotham Light" pitchFamily="50" charset="0"/>
              </a:rPr>
              <a:t>NOUS REJOINDRE </a:t>
            </a:r>
          </a:p>
          <a:p>
            <a:pPr>
              <a:lnSpc>
                <a:spcPct val="80000"/>
              </a:lnSpc>
            </a:pPr>
            <a:r>
              <a:rPr lang="fr-FR" sz="3200" spc="-150" dirty="0" smtClean="0">
                <a:solidFill>
                  <a:srgbClr val="F15E2C"/>
                </a:solidFill>
                <a:latin typeface="Gotham Light" pitchFamily="50" charset="0"/>
                <a:cs typeface="Gotham Light" pitchFamily="50" charset="0"/>
              </a:rPr>
              <a:t>EN 2016-2017</a:t>
            </a:r>
            <a:endParaRPr lang="fr-FR" sz="3200" i="1" spc="-150" dirty="0" smtClean="0">
              <a:solidFill>
                <a:srgbClr val="F15E2C"/>
              </a:solidFill>
              <a:latin typeface="Gotham Light" pitchFamily="50" charset="0"/>
              <a:cs typeface="Gotham Light" pitchFamily="50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87" y="0"/>
            <a:ext cx="6455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http://www.cdefi.fr/files/images/Visuel635x36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5"/>
          <a:stretch/>
        </p:blipFill>
        <p:spPr bwMode="auto">
          <a:xfrm>
            <a:off x="1649420" y="3406020"/>
            <a:ext cx="6061184" cy="337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1043608" y="2053590"/>
            <a:ext cx="72728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</a:rPr>
              <a:t>Bravo aux étudiantes finalistes!</a:t>
            </a:r>
          </a:p>
          <a:p>
            <a:pPr algn="ctr"/>
            <a:r>
              <a:rPr lang="fr-F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</a:rPr>
              <a:t>Et bienvenue dans </a:t>
            </a:r>
            <a:r>
              <a:rPr lang="fr-FR" sz="24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</a:rPr>
              <a:t>Pour les Filles et la Science</a:t>
            </a:r>
            <a:endParaRPr lang="fr-FR" sz="2400" i="1" dirty="0">
              <a:solidFill>
                <a:schemeClr val="tx1">
                  <a:lumMod val="65000"/>
                  <a:lumOff val="35000"/>
                </a:schemeClr>
              </a:solidFill>
              <a:latin typeface="Gotham Boo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64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634695" y="191755"/>
            <a:ext cx="7403085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fr-FR" sz="3200" spc="-150" dirty="0" smtClean="0">
                <a:solidFill>
                  <a:srgbClr val="F15E2C"/>
                </a:solidFill>
                <a:latin typeface="Gotham Light" pitchFamily="50" charset="0"/>
                <a:cs typeface="Gotham Light" pitchFamily="50" charset="0"/>
              </a:rPr>
              <a:t>Merci pour votre attention</a:t>
            </a:r>
            <a:endParaRPr lang="fr-FR" sz="3200" i="1" spc="-150" dirty="0" smtClean="0">
              <a:solidFill>
                <a:srgbClr val="F15E2C"/>
              </a:solidFill>
              <a:latin typeface="Gotham Light" pitchFamily="50" charset="0"/>
              <a:cs typeface="Gotham Light" pitchFamily="50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87" y="0"/>
            <a:ext cx="6455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085874"/>
            <a:ext cx="4613207" cy="468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48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634696" y="191755"/>
            <a:ext cx="5737504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fr-FR" sz="3200" spc="-150" dirty="0" smtClean="0">
                <a:solidFill>
                  <a:srgbClr val="F15E2C"/>
                </a:solidFill>
                <a:latin typeface="Gotham Light" pitchFamily="50" charset="0"/>
                <a:cs typeface="Gotham Light" pitchFamily="50" charset="0"/>
              </a:rPr>
              <a:t>LA FONDATION L’OREAL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87" y="0"/>
            <a:ext cx="6455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32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0" t="10877" r="7452" b="6006"/>
          <a:stretch/>
        </p:blipFill>
        <p:spPr bwMode="auto">
          <a:xfrm>
            <a:off x="-28054" y="949796"/>
            <a:ext cx="9161859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634696" y="191755"/>
            <a:ext cx="7753728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fr-FR" sz="3200" spc="-150" dirty="0" smtClean="0">
                <a:solidFill>
                  <a:srgbClr val="F15E2C"/>
                </a:solidFill>
                <a:latin typeface="Gotham Light" pitchFamily="50" charset="0"/>
                <a:cs typeface="Gotham Light" pitchFamily="50" charset="0"/>
              </a:rPr>
              <a:t>NOS ENGAGEMENTS</a:t>
            </a:r>
          </a:p>
        </p:txBody>
      </p:sp>
      <p:sp>
        <p:nvSpPr>
          <p:cNvPr id="3" name="Rectangle 2"/>
          <p:cNvSpPr/>
          <p:nvPr/>
        </p:nvSpPr>
        <p:spPr>
          <a:xfrm>
            <a:off x="497020" y="1237828"/>
            <a:ext cx="4752528" cy="44644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87" y="0"/>
            <a:ext cx="6455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8" t="6008" r="4280" b="3714"/>
          <a:stretch/>
        </p:blipFill>
        <p:spPr>
          <a:xfrm>
            <a:off x="827584" y="2217138"/>
            <a:ext cx="1692326" cy="167756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222" y="2061500"/>
            <a:ext cx="1957841" cy="198884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634696" y="4283304"/>
            <a:ext cx="2336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404040"/>
                </a:solidFill>
                <a:latin typeface="BauerBodoni"/>
                <a:cs typeface="Gotham Light" pitchFamily="50" charset="0"/>
              </a:rPr>
              <a:t>Récompenser et accompagner </a:t>
            </a:r>
          </a:p>
          <a:p>
            <a:pPr algn="ctr"/>
            <a:r>
              <a:rPr lang="fr-FR" sz="1200" dirty="0" smtClean="0">
                <a:solidFill>
                  <a:srgbClr val="404040"/>
                </a:solidFill>
                <a:latin typeface="BauerBodoni"/>
                <a:cs typeface="Gotham Light" pitchFamily="50" charset="0"/>
              </a:rPr>
              <a:t>les femmes scientifiques</a:t>
            </a:r>
          </a:p>
          <a:p>
            <a:pPr algn="ctr"/>
            <a:endParaRPr lang="fr-FR" sz="1200" dirty="0" smtClean="0">
              <a:solidFill>
                <a:srgbClr val="404040"/>
              </a:solidFill>
              <a:latin typeface="BauerBodoni"/>
              <a:cs typeface="Gotham Light" pitchFamily="50" charset="0"/>
            </a:endParaRPr>
          </a:p>
          <a:p>
            <a:pPr algn="ctr"/>
            <a:r>
              <a:rPr lang="fr-FR" sz="1200" dirty="0">
                <a:solidFill>
                  <a:srgbClr val="404040"/>
                </a:solidFill>
                <a:latin typeface="BauerBodoni"/>
                <a:cs typeface="Gotham Light" pitchFamily="50" charset="0"/>
              </a:rPr>
              <a:t>M</a:t>
            </a:r>
            <a:r>
              <a:rPr lang="fr-FR" sz="1200" dirty="0" smtClean="0">
                <a:solidFill>
                  <a:srgbClr val="404040"/>
                </a:solidFill>
                <a:latin typeface="BauerBodoni"/>
                <a:cs typeface="Gotham Light" pitchFamily="50" charset="0"/>
              </a:rPr>
              <a:t>ettre en lumière leurs travaux</a:t>
            </a:r>
            <a:endParaRPr lang="fr-FR" sz="1200" dirty="0">
              <a:solidFill>
                <a:srgbClr val="404040"/>
              </a:solidFill>
              <a:latin typeface="BauerBodoni"/>
              <a:cs typeface="Gotham Light" pitchFamily="50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146292" y="4295990"/>
            <a:ext cx="2045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404040"/>
                </a:solidFill>
                <a:latin typeface="BauerBodoni"/>
                <a:cs typeface="Gotham Light" pitchFamily="50" charset="0"/>
              </a:rPr>
              <a:t>Susciter des vocations scientifiques chez les jeunes filles</a:t>
            </a:r>
            <a:endParaRPr lang="fr-FR" sz="1200" dirty="0">
              <a:solidFill>
                <a:srgbClr val="404040"/>
              </a:solidFill>
              <a:latin typeface="BauerBodoni"/>
              <a:cs typeface="Gotham Ligh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51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037" y="1988029"/>
            <a:ext cx="6696744" cy="4570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634696" y="191755"/>
            <a:ext cx="5737504" cy="88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fr-FR" sz="3200" spc="-150" dirty="0" smtClean="0">
                <a:solidFill>
                  <a:srgbClr val="F15E2C"/>
                </a:solidFill>
                <a:latin typeface="Gotham Light" pitchFamily="50" charset="0"/>
                <a:cs typeface="Gotham Light" pitchFamily="50" charset="0"/>
              </a:rPr>
              <a:t>SOUS-REPRESENTATION DES FEMMES EN SCIENCE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87" y="0"/>
            <a:ext cx="6455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755576" y="1481009"/>
            <a:ext cx="375858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900" u="sng" dirty="0" smtClean="0">
                <a:latin typeface="Century Gothic" panose="020B0502020202020204" pitchFamily="34" charset="0"/>
              </a:rPr>
              <a:t>Données BCG </a:t>
            </a:r>
            <a:r>
              <a:rPr lang="fr-FR" sz="900" u="sng" dirty="0">
                <a:latin typeface="Century Gothic" panose="020B0502020202020204" pitchFamily="34" charset="0"/>
              </a:rPr>
              <a:t>pour  la Fondation L’Oréal </a:t>
            </a:r>
            <a:endParaRPr lang="fr-FR" sz="900" dirty="0">
              <a:latin typeface="Century Gothic" panose="020B0502020202020204" pitchFamily="34" charset="0"/>
            </a:endParaRPr>
          </a:p>
          <a:p>
            <a:r>
              <a:rPr lang="fr-FR" sz="900" dirty="0" smtClean="0">
                <a:latin typeface="Century Gothic" panose="020B0502020202020204" pitchFamily="34" charset="0"/>
              </a:rPr>
              <a:t>NOV </a:t>
            </a:r>
            <a:r>
              <a:rPr lang="fr-FR" sz="900" dirty="0">
                <a:latin typeface="Century Gothic" panose="020B0502020202020204" pitchFamily="34" charset="0"/>
              </a:rPr>
              <a:t>2013 </a:t>
            </a:r>
          </a:p>
          <a:p>
            <a:r>
              <a:rPr lang="fr-FR" sz="900" dirty="0" smtClean="0">
                <a:latin typeface="Century Gothic" panose="020B0502020202020204" pitchFamily="34" charset="0"/>
              </a:rPr>
              <a:t>France</a:t>
            </a:r>
            <a:r>
              <a:rPr lang="fr-FR" sz="900" dirty="0">
                <a:latin typeface="Century Gothic" panose="020B0502020202020204" pitchFamily="34" charset="0"/>
              </a:rPr>
              <a:t>, Allemagne, Espagne, UK, Japon, Chine urbaine, US</a:t>
            </a:r>
          </a:p>
        </p:txBody>
      </p:sp>
    </p:spTree>
    <p:extLst>
      <p:ext uri="{BB962C8B-B14F-4D97-AF65-F5344CB8AC3E}">
        <p14:creationId xmlns:p14="http://schemas.microsoft.com/office/powerpoint/2010/main" val="2483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634696" y="191755"/>
            <a:ext cx="5737504" cy="88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fr-FR" sz="3200" spc="-150" dirty="0" smtClean="0">
                <a:solidFill>
                  <a:srgbClr val="F15E2C"/>
                </a:solidFill>
                <a:latin typeface="Gotham Light" pitchFamily="50" charset="0"/>
                <a:cs typeface="Gotham Light" pitchFamily="50" charset="0"/>
              </a:rPr>
              <a:t>SOUS-REPRESENTATION </a:t>
            </a:r>
            <a:endParaRPr lang="fr-FR" sz="3200" spc="-150" dirty="0" smtClean="0">
              <a:solidFill>
                <a:srgbClr val="F15E2C"/>
              </a:solidFill>
              <a:latin typeface="Gotham Light" pitchFamily="50" charset="0"/>
              <a:cs typeface="Gotham Light" pitchFamily="50" charset="0"/>
            </a:endParaRPr>
          </a:p>
          <a:p>
            <a:pPr>
              <a:lnSpc>
                <a:spcPct val="80000"/>
              </a:lnSpc>
            </a:pPr>
            <a:r>
              <a:rPr lang="fr-FR" sz="3200" spc="-150" dirty="0" smtClean="0">
                <a:solidFill>
                  <a:srgbClr val="F15E2C"/>
                </a:solidFill>
                <a:latin typeface="Gotham Light" pitchFamily="50" charset="0"/>
                <a:cs typeface="Gotham Light" pitchFamily="50" charset="0"/>
              </a:rPr>
              <a:t>DES </a:t>
            </a:r>
            <a:r>
              <a:rPr lang="fr-FR" sz="3200" spc="-150" dirty="0" smtClean="0">
                <a:solidFill>
                  <a:srgbClr val="F15E2C"/>
                </a:solidFill>
                <a:latin typeface="Gotham Light" pitchFamily="50" charset="0"/>
                <a:cs typeface="Gotham Light" pitchFamily="50" charset="0"/>
              </a:rPr>
              <a:t>FEMMES EN SCIENCE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87" y="0"/>
            <a:ext cx="6455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Afficher l'image d'origin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299" y="-85878"/>
            <a:ext cx="1392969" cy="1392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1" r="14773"/>
          <a:stretch/>
        </p:blipFill>
        <p:spPr bwMode="auto">
          <a:xfrm>
            <a:off x="827584" y="1339527"/>
            <a:ext cx="3638386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511677"/>
            <a:ext cx="3888432" cy="2646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827583" y="3067719"/>
            <a:ext cx="26642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IN-Black" panose="02000A03030000020004" pitchFamily="2" charset="0"/>
                <a:cs typeface="Aharoni" panose="02010803020104030203" pitchFamily="2" charset="-79"/>
              </a:rPr>
              <a:t>28%</a:t>
            </a:r>
            <a:endParaRPr lang="fr-FR" sz="8000" dirty="0">
              <a:solidFill>
                <a:schemeClr val="tx1">
                  <a:lumMod val="75000"/>
                  <a:lumOff val="25000"/>
                </a:schemeClr>
              </a:solidFill>
              <a:latin typeface="DIN-Black" panose="02000A03030000020004" pitchFamily="2" charset="0"/>
              <a:cs typeface="Aharoni" panose="02010803020104030203" pitchFamily="2" charset="-79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249978" y="6544068"/>
            <a:ext cx="3758580" cy="203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</a:pPr>
            <a:r>
              <a:rPr lang="fr-F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Données CDFEI</a:t>
            </a:r>
            <a:endParaRPr lang="fr-FR" sz="9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9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634696" y="191755"/>
            <a:ext cx="6097544" cy="88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fr-FR" sz="3200" spc="-150" dirty="0" smtClean="0">
                <a:solidFill>
                  <a:srgbClr val="F15E2C"/>
                </a:solidFill>
                <a:latin typeface="Gotham Light" pitchFamily="50" charset="0"/>
                <a:cs typeface="Gotham Light" pitchFamily="50" charset="0"/>
              </a:rPr>
              <a:t>UN « DECROCHAGE » LORS DES CHOIX D’ORIENTATION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87" y="0"/>
            <a:ext cx="6455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71801" y="1988029"/>
            <a:ext cx="6192688" cy="457061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31000">
                <a:schemeClr val="bg1">
                  <a:alpha val="83000"/>
                </a:schemeClr>
              </a:gs>
              <a:gs pos="64000">
                <a:schemeClr val="bg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037" y="1988029"/>
            <a:ext cx="6696744" cy="4570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e 11"/>
          <p:cNvGrpSpPr/>
          <p:nvPr/>
        </p:nvGrpSpPr>
        <p:grpSpPr>
          <a:xfrm>
            <a:off x="1380523" y="1475492"/>
            <a:ext cx="7655973" cy="5083152"/>
            <a:chOff x="1380523" y="1475492"/>
            <a:chExt cx="7655973" cy="5083152"/>
          </a:xfrm>
        </p:grpSpPr>
        <p:sp>
          <p:nvSpPr>
            <p:cNvPr id="3" name="Flèche vers le bas 2"/>
            <p:cNvSpPr/>
            <p:nvPr/>
          </p:nvSpPr>
          <p:spPr>
            <a:xfrm>
              <a:off x="1915411" y="1844824"/>
              <a:ext cx="576064" cy="936104"/>
            </a:xfrm>
            <a:prstGeom prst="downArrow">
              <a:avLst/>
            </a:prstGeom>
            <a:solidFill>
              <a:srgbClr val="F15E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Rectangle 3"/>
            <p:cNvSpPr/>
            <p:nvPr/>
          </p:nvSpPr>
          <p:spPr>
            <a:xfrm>
              <a:off x="1619672" y="2780928"/>
              <a:ext cx="1152128" cy="3240360"/>
            </a:xfrm>
            <a:prstGeom prst="rect">
              <a:avLst/>
            </a:prstGeom>
            <a:noFill/>
            <a:ln>
              <a:solidFill>
                <a:srgbClr val="F15E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1380523" y="1475492"/>
              <a:ext cx="1728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i="1" dirty="0" smtClean="0">
                  <a:latin typeface="Gotham Light" pitchFamily="50" charset="0"/>
                  <a:cs typeface="Gotham Light" pitchFamily="50" charset="0"/>
                </a:rPr>
                <a:t>Décrochage</a:t>
              </a:r>
              <a:endParaRPr lang="fr-FR" i="1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076056" y="1988029"/>
              <a:ext cx="3960440" cy="4570615"/>
            </a:xfrm>
            <a:prstGeom prst="rect">
              <a:avLst/>
            </a:prstGeom>
            <a:solidFill>
              <a:srgbClr val="F15E2C"/>
            </a:solidFill>
            <a:ln>
              <a:solidFill>
                <a:srgbClr val="F15E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5071774" y="2550095"/>
              <a:ext cx="39647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 smtClean="0">
                  <a:solidFill>
                    <a:schemeClr val="bg1"/>
                  </a:solidFill>
                  <a:latin typeface="Gotham Light" pitchFamily="50" charset="0"/>
                  <a:cs typeface="Gotham Light" pitchFamily="50" charset="0"/>
                </a:rPr>
                <a:t> - CAUSES -</a:t>
              </a:r>
              <a:endParaRPr lang="fr-FR" sz="2400" dirty="0">
                <a:solidFill>
                  <a:schemeClr val="bg1"/>
                </a:solidFill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5211498" y="3448556"/>
              <a:ext cx="3752991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AutoNum type="arabicParenR"/>
              </a:pPr>
              <a:r>
                <a:rPr lang="fr-FR" b="1" dirty="0" smtClean="0">
                  <a:solidFill>
                    <a:schemeClr val="bg1"/>
                  </a:solidFill>
                  <a:latin typeface="Gotham Book" pitchFamily="50" charset="0"/>
                  <a:cs typeface="Gotham Light" pitchFamily="50" charset="0"/>
                </a:rPr>
                <a:t>Méconnaissance                     </a:t>
              </a:r>
              <a:r>
                <a:rPr lang="fr-FR" dirty="0" smtClean="0">
                  <a:solidFill>
                    <a:schemeClr val="bg1"/>
                  </a:solidFill>
                  <a:latin typeface="Gotham Book" pitchFamily="50" charset="0"/>
                  <a:cs typeface="Gotham Light" pitchFamily="50" charset="0"/>
                </a:rPr>
                <a:t>des métiers scientifiques</a:t>
              </a:r>
            </a:p>
            <a:p>
              <a:pPr marL="342900" indent="-342900">
                <a:buAutoNum type="arabicParenR"/>
              </a:pPr>
              <a:endParaRPr lang="fr-FR" b="1" dirty="0" smtClean="0">
                <a:solidFill>
                  <a:schemeClr val="bg1"/>
                </a:solidFill>
                <a:latin typeface="Gotham Book" pitchFamily="50" charset="0"/>
                <a:cs typeface="Gotham Light" pitchFamily="50" charset="0"/>
              </a:endParaRPr>
            </a:p>
            <a:p>
              <a:r>
                <a:rPr lang="fr-FR" b="1" dirty="0" smtClean="0">
                  <a:solidFill>
                    <a:schemeClr val="bg1"/>
                  </a:solidFill>
                  <a:latin typeface="Gotham Book" pitchFamily="50" charset="0"/>
                  <a:cs typeface="Gotham Light" pitchFamily="50" charset="0"/>
                </a:rPr>
                <a:t>2) </a:t>
              </a:r>
              <a:r>
                <a:rPr lang="fr-FR" b="1" dirty="0">
                  <a:solidFill>
                    <a:schemeClr val="bg1"/>
                  </a:solidFill>
                  <a:latin typeface="Gotham Book" pitchFamily="50" charset="0"/>
                  <a:cs typeface="Gotham Light" pitchFamily="50" charset="0"/>
                </a:rPr>
                <a:t>P</a:t>
              </a:r>
              <a:r>
                <a:rPr lang="fr-FR" b="1" dirty="0" smtClean="0">
                  <a:solidFill>
                    <a:schemeClr val="bg1"/>
                  </a:solidFill>
                  <a:latin typeface="Gotham Book" pitchFamily="50" charset="0"/>
                  <a:cs typeface="Gotham Light" pitchFamily="50" charset="0"/>
                </a:rPr>
                <a:t>réjugés </a:t>
              </a:r>
              <a:r>
                <a:rPr lang="fr-FR" dirty="0" smtClean="0">
                  <a:solidFill>
                    <a:schemeClr val="bg1"/>
                  </a:solidFill>
                  <a:latin typeface="Gotham Book" pitchFamily="50" charset="0"/>
                  <a:cs typeface="Gotham Light" pitchFamily="50" charset="0"/>
                </a:rPr>
                <a:t>sur:</a:t>
              </a:r>
            </a:p>
            <a:p>
              <a:r>
                <a:rPr lang="fr-FR" dirty="0" smtClean="0">
                  <a:solidFill>
                    <a:schemeClr val="bg1"/>
                  </a:solidFill>
                  <a:latin typeface="Gotham Book" pitchFamily="50" charset="0"/>
                  <a:cs typeface="Gotham Light" pitchFamily="50" charset="0"/>
                </a:rPr>
                <a:t>      </a:t>
              </a:r>
              <a:r>
                <a:rPr lang="fr-FR" dirty="0" smtClean="0">
                  <a:solidFill>
                    <a:schemeClr val="bg1"/>
                  </a:solidFill>
                  <a:latin typeface="Gotham Book" pitchFamily="50" charset="0"/>
                  <a:cs typeface="Gotham Light" pitchFamily="50" charset="0"/>
                  <a:sym typeface="Wingdings" panose="05000000000000000000" pitchFamily="2" charset="2"/>
                </a:rPr>
                <a:t></a:t>
              </a:r>
              <a:r>
                <a:rPr lang="fr-FR" dirty="0" smtClean="0">
                  <a:solidFill>
                    <a:schemeClr val="bg1"/>
                  </a:solidFill>
                  <a:latin typeface="Gotham Book" pitchFamily="50" charset="0"/>
                  <a:cs typeface="Gotham Light" pitchFamily="50" charset="0"/>
                </a:rPr>
                <a:t> les </a:t>
              </a:r>
              <a:r>
                <a:rPr lang="fr-FR" b="1" dirty="0" smtClean="0">
                  <a:solidFill>
                    <a:schemeClr val="bg1"/>
                  </a:solidFill>
                  <a:latin typeface="Gotham Book" pitchFamily="50" charset="0"/>
                  <a:cs typeface="Gotham Light" pitchFamily="50" charset="0"/>
                </a:rPr>
                <a:t>métiers</a:t>
              </a:r>
              <a:r>
                <a:rPr lang="fr-FR" dirty="0" smtClean="0">
                  <a:solidFill>
                    <a:schemeClr val="bg1"/>
                  </a:solidFill>
                  <a:latin typeface="Gotham Book" pitchFamily="50" charset="0"/>
                  <a:cs typeface="Gotham Light" pitchFamily="50" charset="0"/>
                </a:rPr>
                <a:t> </a:t>
              </a:r>
              <a:r>
                <a:rPr lang="fr-FR" b="1" dirty="0" smtClean="0">
                  <a:solidFill>
                    <a:schemeClr val="bg1"/>
                  </a:solidFill>
                  <a:latin typeface="Gotham Book" pitchFamily="50" charset="0"/>
                  <a:cs typeface="Gotham Light" pitchFamily="50" charset="0"/>
                </a:rPr>
                <a:t>scientifiques</a:t>
              </a:r>
            </a:p>
            <a:p>
              <a:r>
                <a:rPr lang="fr-FR" dirty="0" smtClean="0">
                  <a:solidFill>
                    <a:schemeClr val="bg1"/>
                  </a:solidFill>
                  <a:latin typeface="Gotham Book" pitchFamily="50" charset="0"/>
                  <a:cs typeface="Gotham Light" pitchFamily="50" charset="0"/>
                </a:rPr>
                <a:t>      </a:t>
              </a:r>
              <a:r>
                <a:rPr lang="fr-FR" dirty="0" smtClean="0">
                  <a:solidFill>
                    <a:schemeClr val="bg1"/>
                  </a:solidFill>
                  <a:latin typeface="Gotham Book" pitchFamily="50" charset="0"/>
                  <a:cs typeface="Gotham Light" pitchFamily="50" charset="0"/>
                  <a:sym typeface="Wingdings" panose="05000000000000000000" pitchFamily="2" charset="2"/>
                </a:rPr>
                <a:t></a:t>
              </a:r>
              <a:r>
                <a:rPr lang="fr-FR" dirty="0" smtClean="0">
                  <a:solidFill>
                    <a:schemeClr val="bg1"/>
                  </a:solidFill>
                  <a:latin typeface="Gotham Book" pitchFamily="50" charset="0"/>
                  <a:cs typeface="Gotham Light" pitchFamily="50" charset="0"/>
                </a:rPr>
                <a:t> les </a:t>
              </a:r>
              <a:r>
                <a:rPr lang="fr-FR" b="1" dirty="0" smtClean="0">
                  <a:solidFill>
                    <a:schemeClr val="bg1"/>
                  </a:solidFill>
                  <a:latin typeface="Gotham Book" pitchFamily="50" charset="0"/>
                  <a:cs typeface="Gotham Light" pitchFamily="50" charset="0"/>
                </a:rPr>
                <a:t>femmes</a:t>
              </a:r>
              <a:r>
                <a:rPr lang="fr-FR" dirty="0" smtClean="0">
                  <a:solidFill>
                    <a:schemeClr val="bg1"/>
                  </a:solidFill>
                  <a:latin typeface="Gotham Book" pitchFamily="50" charset="0"/>
                  <a:cs typeface="Gotham Light" pitchFamily="50" charset="0"/>
                </a:rPr>
                <a:t> de science</a:t>
              </a:r>
            </a:p>
            <a:p>
              <a:endParaRPr lang="fr-FR" dirty="0" smtClean="0">
                <a:solidFill>
                  <a:schemeClr val="bg1"/>
                </a:solidFill>
                <a:latin typeface="Gotham Book" pitchFamily="50" charset="0"/>
                <a:cs typeface="Gotham Light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4046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634696" y="191755"/>
            <a:ext cx="6961640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fr-FR" sz="3200" spc="-150" dirty="0" smtClean="0">
                <a:solidFill>
                  <a:srgbClr val="F15E2C"/>
                </a:solidFill>
                <a:latin typeface="Gotham Light" pitchFamily="50" charset="0"/>
                <a:cs typeface="Gotham Light" pitchFamily="50" charset="0"/>
              </a:rPr>
              <a:t>QUELS SONT CES PRÉJUGÉS?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87" y="0"/>
            <a:ext cx="6455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e 2"/>
          <p:cNvGrpSpPr/>
          <p:nvPr/>
        </p:nvGrpSpPr>
        <p:grpSpPr>
          <a:xfrm>
            <a:off x="328110" y="1218398"/>
            <a:ext cx="2442936" cy="1951112"/>
            <a:chOff x="328110" y="1218398"/>
            <a:chExt cx="2442936" cy="1951112"/>
          </a:xfrm>
        </p:grpSpPr>
        <p:pic>
          <p:nvPicPr>
            <p:cNvPr id="20" name="Image 19" descr="bulle video orange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8110" y="1218398"/>
              <a:ext cx="2442936" cy="1951112"/>
            </a:xfrm>
            <a:prstGeom prst="rect">
              <a:avLst/>
            </a:prstGeom>
          </p:spPr>
        </p:pic>
        <p:sp>
          <p:nvSpPr>
            <p:cNvPr id="2" name="ZoneTexte 1"/>
            <p:cNvSpPr txBox="1"/>
            <p:nvPr/>
          </p:nvSpPr>
          <p:spPr>
            <a:xfrm>
              <a:off x="496924" y="1724737"/>
              <a:ext cx="208823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Gotham Book" pitchFamily="50" charset="0"/>
                  <a:cs typeface="Gotham Light" pitchFamily="50" charset="0"/>
                </a:rPr>
                <a:t>Métiers difficiles</a:t>
              </a:r>
            </a:p>
          </p:txBody>
        </p:sp>
      </p:grpSp>
      <p:grpSp>
        <p:nvGrpSpPr>
          <p:cNvPr id="4" name="Groupe 3"/>
          <p:cNvGrpSpPr/>
          <p:nvPr/>
        </p:nvGrpSpPr>
        <p:grpSpPr>
          <a:xfrm>
            <a:off x="2197383" y="2541487"/>
            <a:ext cx="2173205" cy="1728192"/>
            <a:chOff x="2197383" y="2541487"/>
            <a:chExt cx="2173205" cy="1728192"/>
          </a:xfrm>
        </p:grpSpPr>
        <p:pic>
          <p:nvPicPr>
            <p:cNvPr id="22" name="Image 21" descr="bullerose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9732059" flipH="1">
              <a:off x="2198003" y="2541487"/>
              <a:ext cx="2172585" cy="1728192"/>
            </a:xfrm>
            <a:prstGeom prst="rect">
              <a:avLst/>
            </a:prstGeom>
          </p:spPr>
        </p:pic>
        <p:sp>
          <p:nvSpPr>
            <p:cNvPr id="25" name="ZoneTexte 24"/>
            <p:cNvSpPr txBox="1"/>
            <p:nvPr/>
          </p:nvSpPr>
          <p:spPr>
            <a:xfrm>
              <a:off x="2197383" y="2990084"/>
              <a:ext cx="208823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bg1"/>
                  </a:solidFill>
                  <a:latin typeface="Gotham Book" pitchFamily="50" charset="0"/>
                  <a:cs typeface="Gotham Light" pitchFamily="50" charset="0"/>
                </a:rPr>
                <a:t>Métiers </a:t>
              </a:r>
              <a:r>
                <a:rPr lang="fr-FR" sz="2400" dirty="0" smtClean="0">
                  <a:solidFill>
                    <a:schemeClr val="bg1"/>
                  </a:solidFill>
                  <a:latin typeface="Gotham Book" pitchFamily="50" charset="0"/>
                  <a:cs typeface="Gotham Light" pitchFamily="50" charset="0"/>
                </a:rPr>
                <a:t>monotones</a:t>
              </a:r>
              <a:endParaRPr lang="fr-FR" sz="2400" dirty="0">
                <a:solidFill>
                  <a:schemeClr val="bg1"/>
                </a:solidFill>
                <a:latin typeface="Gotham Book" pitchFamily="50" charset="0"/>
                <a:cs typeface="Gotham Light" pitchFamily="50" charset="0"/>
              </a:endParaRPr>
            </a:p>
          </p:txBody>
        </p:sp>
      </p:grpSp>
      <p:grpSp>
        <p:nvGrpSpPr>
          <p:cNvPr id="5" name="Groupe 4"/>
          <p:cNvGrpSpPr/>
          <p:nvPr/>
        </p:nvGrpSpPr>
        <p:grpSpPr>
          <a:xfrm>
            <a:off x="286555" y="4640789"/>
            <a:ext cx="2401063" cy="1956840"/>
            <a:chOff x="286555" y="4640789"/>
            <a:chExt cx="2401063" cy="1956840"/>
          </a:xfrm>
        </p:grpSpPr>
        <p:pic>
          <p:nvPicPr>
            <p:cNvPr id="23" name="Image 22" descr="bulleviolet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6555" y="4640789"/>
              <a:ext cx="2401063" cy="1956840"/>
            </a:xfrm>
            <a:prstGeom prst="rect">
              <a:avLst/>
            </a:prstGeom>
          </p:spPr>
        </p:pic>
        <p:sp>
          <p:nvSpPr>
            <p:cNvPr id="26" name="ZoneTexte 25"/>
            <p:cNvSpPr txBox="1"/>
            <p:nvPr/>
          </p:nvSpPr>
          <p:spPr>
            <a:xfrm>
              <a:off x="338129" y="5164364"/>
              <a:ext cx="208823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bg1"/>
                  </a:solidFill>
                  <a:latin typeface="Gotham Book" pitchFamily="50" charset="0"/>
                  <a:cs typeface="Gotham Light" pitchFamily="50" charset="0"/>
                </a:rPr>
                <a:t>Métiers </a:t>
              </a:r>
              <a:r>
                <a:rPr lang="fr-FR" sz="2400" dirty="0" smtClean="0">
                  <a:solidFill>
                    <a:schemeClr val="bg1"/>
                  </a:solidFill>
                  <a:latin typeface="Gotham Book" pitchFamily="50" charset="0"/>
                  <a:cs typeface="Gotham Light" pitchFamily="50" charset="0"/>
                </a:rPr>
                <a:t>solitaires</a:t>
              </a:r>
              <a:endParaRPr lang="fr-FR" sz="2400" dirty="0">
                <a:solidFill>
                  <a:schemeClr val="bg1"/>
                </a:solidFill>
                <a:latin typeface="Gotham Book" pitchFamily="50" charset="0"/>
                <a:cs typeface="Gotham Light" pitchFamily="50" charset="0"/>
              </a:endParaRPr>
            </a:p>
          </p:txBody>
        </p:sp>
      </p:grpSp>
      <p:grpSp>
        <p:nvGrpSpPr>
          <p:cNvPr id="7" name="Groupe 6"/>
          <p:cNvGrpSpPr/>
          <p:nvPr/>
        </p:nvGrpSpPr>
        <p:grpSpPr>
          <a:xfrm>
            <a:off x="3936025" y="980728"/>
            <a:ext cx="2299120" cy="1821655"/>
            <a:chOff x="3936025" y="980728"/>
            <a:chExt cx="2299120" cy="1821655"/>
          </a:xfrm>
        </p:grpSpPr>
        <p:pic>
          <p:nvPicPr>
            <p:cNvPr id="21" name="Image 20" descr="bullejaune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3936025" y="980728"/>
              <a:ext cx="2299120" cy="1821655"/>
            </a:xfrm>
            <a:prstGeom prst="rect">
              <a:avLst/>
            </a:prstGeom>
          </p:spPr>
        </p:pic>
        <p:sp>
          <p:nvSpPr>
            <p:cNvPr id="27" name="ZoneTexte 26"/>
            <p:cNvSpPr txBox="1"/>
            <p:nvPr/>
          </p:nvSpPr>
          <p:spPr>
            <a:xfrm>
              <a:off x="3993960" y="1318942"/>
              <a:ext cx="208823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Gotham Book" pitchFamily="50" charset="0"/>
                  <a:cs typeface="Gotham Light" pitchFamily="50" charset="0"/>
                </a:rPr>
                <a:t>Elitistes &amp; difficiles d’accès</a:t>
              </a:r>
              <a:endParaRPr lang="fr-F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cs typeface="Gotham Light" pitchFamily="50" charset="0"/>
              </a:endParaRPr>
            </a:p>
          </p:txBody>
        </p:sp>
      </p:grpSp>
      <p:grpSp>
        <p:nvGrpSpPr>
          <p:cNvPr id="9" name="Groupe 8"/>
          <p:cNvGrpSpPr/>
          <p:nvPr/>
        </p:nvGrpSpPr>
        <p:grpSpPr>
          <a:xfrm>
            <a:off x="6090415" y="2059215"/>
            <a:ext cx="2951345" cy="2282809"/>
            <a:chOff x="6090415" y="2059215"/>
            <a:chExt cx="2951345" cy="2282809"/>
          </a:xfrm>
        </p:grpSpPr>
        <p:pic>
          <p:nvPicPr>
            <p:cNvPr id="24" name="Image 23" descr="bulle video orange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971465">
              <a:off x="6424683" y="1724947"/>
              <a:ext cx="2282809" cy="2951345"/>
            </a:xfrm>
            <a:prstGeom prst="rect">
              <a:avLst/>
            </a:prstGeom>
          </p:spPr>
        </p:pic>
        <p:sp>
          <p:nvSpPr>
            <p:cNvPr id="28" name="ZoneTexte 27"/>
            <p:cNvSpPr txBox="1"/>
            <p:nvPr/>
          </p:nvSpPr>
          <p:spPr>
            <a:xfrm>
              <a:off x="6400797" y="2111038"/>
              <a:ext cx="252613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Gotham Book" pitchFamily="50" charset="0"/>
                  <a:cs typeface="Gotham Light" pitchFamily="50" charset="0"/>
                </a:rPr>
                <a:t>Métiers </a:t>
              </a:r>
              <a:r>
                <a:rPr lang="fr-F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Gotham Book" pitchFamily="50" charset="0"/>
                  <a:cs typeface="Gotham Light" pitchFamily="50" charset="0"/>
                </a:rPr>
                <a:t>exigeants </a:t>
              </a:r>
            </a:p>
            <a:p>
              <a:pPr algn="ctr"/>
              <a:r>
                <a:rPr lang="fr-F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Gotham Book" pitchFamily="50" charset="0"/>
                  <a:cs typeface="Gotham Light" pitchFamily="50" charset="0"/>
                </a:rPr>
                <a:t>des prédispositions </a:t>
              </a:r>
              <a:endParaRPr lang="fr-F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cs typeface="Gotham Light" pitchFamily="50" charset="0"/>
              </a:endParaRPr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6125805" y="4539224"/>
            <a:ext cx="2715823" cy="1588625"/>
            <a:chOff x="6125805" y="4539224"/>
            <a:chExt cx="2715823" cy="1588625"/>
          </a:xfrm>
        </p:grpSpPr>
        <p:pic>
          <p:nvPicPr>
            <p:cNvPr id="29" name="Image 28" descr="bullejaune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6125805" y="4539224"/>
              <a:ext cx="2715823" cy="1588625"/>
            </a:xfrm>
            <a:prstGeom prst="rect">
              <a:avLst/>
            </a:prstGeom>
          </p:spPr>
        </p:pic>
        <p:sp>
          <p:nvSpPr>
            <p:cNvPr id="30" name="ZoneTexte 29"/>
            <p:cNvSpPr txBox="1"/>
            <p:nvPr/>
          </p:nvSpPr>
          <p:spPr>
            <a:xfrm>
              <a:off x="6400797" y="4918037"/>
              <a:ext cx="208823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Gotham Book" pitchFamily="50" charset="0"/>
                  <a:cs typeface="Gotham Light" pitchFamily="50" charset="0"/>
                </a:rPr>
                <a:t>Métiers d’hommes</a:t>
              </a:r>
              <a:endParaRPr lang="fr-F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cs typeface="Gotham Light" pitchFamily="50" charset="0"/>
              </a:endParaRPr>
            </a:p>
          </p:txBody>
        </p:sp>
      </p:grpSp>
      <p:grpSp>
        <p:nvGrpSpPr>
          <p:cNvPr id="11" name="Groupe 10"/>
          <p:cNvGrpSpPr/>
          <p:nvPr/>
        </p:nvGrpSpPr>
        <p:grpSpPr>
          <a:xfrm>
            <a:off x="3788043" y="3136124"/>
            <a:ext cx="2612754" cy="2076641"/>
            <a:chOff x="3788043" y="3136124"/>
            <a:chExt cx="2612754" cy="2076641"/>
          </a:xfrm>
        </p:grpSpPr>
        <p:pic>
          <p:nvPicPr>
            <p:cNvPr id="31" name="Image 30" descr="bulle texte bleu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88043" y="3136124"/>
              <a:ext cx="2612754" cy="2076641"/>
            </a:xfrm>
            <a:prstGeom prst="rect">
              <a:avLst/>
            </a:prstGeom>
          </p:spPr>
        </p:pic>
        <p:sp>
          <p:nvSpPr>
            <p:cNvPr id="32" name="ZoneTexte 31"/>
            <p:cNvSpPr txBox="1"/>
            <p:nvPr/>
          </p:nvSpPr>
          <p:spPr>
            <a:xfrm>
              <a:off x="3936025" y="3429000"/>
              <a:ext cx="246477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Gotham Book" pitchFamily="50" charset="0"/>
                  <a:cs typeface="Gotham Light" pitchFamily="50" charset="0"/>
                </a:rPr>
                <a:t>Femmes scientifiques: physique ingrat</a:t>
              </a:r>
              <a:endParaRPr lang="fr-F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cs typeface="Gotham Light" pitchFamily="50" charset="0"/>
              </a:endParaRPr>
            </a:p>
          </p:txBody>
        </p:sp>
      </p:grpSp>
      <p:grpSp>
        <p:nvGrpSpPr>
          <p:cNvPr id="34" name="Groupe 33"/>
          <p:cNvGrpSpPr/>
          <p:nvPr/>
        </p:nvGrpSpPr>
        <p:grpSpPr>
          <a:xfrm>
            <a:off x="4239799" y="4998660"/>
            <a:ext cx="2173205" cy="1728192"/>
            <a:chOff x="2197383" y="2541487"/>
            <a:chExt cx="2173205" cy="1728192"/>
          </a:xfrm>
        </p:grpSpPr>
        <p:pic>
          <p:nvPicPr>
            <p:cNvPr id="35" name="Image 34" descr="bullerose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9883" flipH="1">
              <a:off x="2198003" y="2541487"/>
              <a:ext cx="2172585" cy="1728192"/>
            </a:xfrm>
            <a:prstGeom prst="rect">
              <a:avLst/>
            </a:prstGeom>
          </p:spPr>
        </p:pic>
        <p:sp>
          <p:nvSpPr>
            <p:cNvPr id="36" name="ZoneTexte 35"/>
            <p:cNvSpPr txBox="1"/>
            <p:nvPr/>
          </p:nvSpPr>
          <p:spPr>
            <a:xfrm>
              <a:off x="2197383" y="2990084"/>
              <a:ext cx="208823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 smtClean="0">
                  <a:solidFill>
                    <a:schemeClr val="bg1"/>
                  </a:solidFill>
                  <a:latin typeface="Gotham Book" pitchFamily="50" charset="0"/>
                  <a:cs typeface="Gotham Light" pitchFamily="50" charset="0"/>
                </a:rPr>
                <a:t>Absence de vie privée</a:t>
              </a:r>
              <a:endParaRPr lang="fr-FR" sz="2400" dirty="0">
                <a:solidFill>
                  <a:schemeClr val="bg1"/>
                </a:solidFill>
                <a:latin typeface="Gotham Book" pitchFamily="50" charset="0"/>
                <a:cs typeface="Gotham Light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650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634696" y="191755"/>
            <a:ext cx="6961640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fr-FR" sz="3200" spc="-150" dirty="0" smtClean="0">
                <a:solidFill>
                  <a:srgbClr val="F15E2C"/>
                </a:solidFill>
                <a:latin typeface="Gotham Light" pitchFamily="50" charset="0"/>
                <a:cs typeface="Gotham Light" pitchFamily="50" charset="0"/>
              </a:rPr>
              <a:t>UNE LUEUR D’ESPOIR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87" y="0"/>
            <a:ext cx="6455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48492"/>
            <a:ext cx="7812360" cy="552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261910" y="3386713"/>
            <a:ext cx="41044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F15E2C"/>
              </a:buClr>
            </a:pPr>
            <a:r>
              <a:rPr lang="fr-FR" dirty="0" smtClean="0">
                <a:solidFill>
                  <a:schemeClr val="bg1"/>
                </a:solidFill>
                <a:latin typeface="Gotham Book" pitchFamily="50" charset="0"/>
                <a:cs typeface="Gotham Light" pitchFamily="50" charset="0"/>
              </a:rPr>
              <a:t>les jeunes sont </a:t>
            </a:r>
            <a:r>
              <a:rPr lang="fr-FR" b="1" dirty="0" smtClean="0">
                <a:solidFill>
                  <a:schemeClr val="bg1"/>
                </a:solidFill>
                <a:latin typeface="Gotham Book" pitchFamily="50" charset="0"/>
                <a:cs typeface="Gotham Light" pitchFamily="50" charset="0"/>
              </a:rPr>
              <a:t>conscients</a:t>
            </a:r>
            <a:r>
              <a:rPr lang="fr-FR" dirty="0" smtClean="0">
                <a:solidFill>
                  <a:schemeClr val="bg1"/>
                </a:solidFill>
                <a:latin typeface="Gotham Book" pitchFamily="50" charset="0"/>
                <a:cs typeface="Gotham Light" pitchFamily="50" charset="0"/>
              </a:rPr>
              <a:t> qu’il s’agit de préjugés.</a:t>
            </a:r>
            <a:endParaRPr lang="fr-FR" dirty="0">
              <a:solidFill>
                <a:schemeClr val="bg1"/>
              </a:solidFill>
              <a:latin typeface="Gotham Book" pitchFamily="50" charset="0"/>
              <a:cs typeface="Gotham Ligh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984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330"/>
          <a:stretch/>
        </p:blipFill>
        <p:spPr bwMode="auto">
          <a:xfrm>
            <a:off x="899592" y="1274467"/>
            <a:ext cx="7812360" cy="519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634695" y="191755"/>
            <a:ext cx="7403085" cy="88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fr-FR" sz="3200" spc="-150" dirty="0" smtClean="0">
                <a:solidFill>
                  <a:srgbClr val="F15E2C"/>
                </a:solidFill>
                <a:latin typeface="Gotham Light" pitchFamily="50" charset="0"/>
                <a:cs typeface="Gotham Light" pitchFamily="50" charset="0"/>
              </a:rPr>
              <a:t>LE PROGRAMME </a:t>
            </a:r>
          </a:p>
          <a:p>
            <a:pPr>
              <a:lnSpc>
                <a:spcPct val="80000"/>
              </a:lnSpc>
            </a:pPr>
            <a:r>
              <a:rPr lang="fr-FR" sz="3200" i="1" spc="-150" dirty="0" smtClean="0">
                <a:solidFill>
                  <a:srgbClr val="F15E2C"/>
                </a:solidFill>
                <a:latin typeface="Gotham Light" pitchFamily="50" charset="0"/>
                <a:cs typeface="Gotham Light" pitchFamily="50" charset="0"/>
              </a:rPr>
              <a:t>POUR LES FILLES ET LA SCIENCE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87" y="0"/>
            <a:ext cx="6455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3" t="22071" r="22572" b="9278"/>
          <a:stretch/>
        </p:blipFill>
        <p:spPr bwMode="auto">
          <a:xfrm flipH="1">
            <a:off x="4336237" y="3429000"/>
            <a:ext cx="4317529" cy="3001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3203848" y="1684176"/>
            <a:ext cx="3345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50" charset="0"/>
                <a:cs typeface="Gotham Light" pitchFamily="50" charset="0"/>
              </a:rPr>
              <a:t>Année scolaire 2014-2015</a:t>
            </a:r>
          </a:p>
        </p:txBody>
      </p:sp>
      <p:sp>
        <p:nvSpPr>
          <p:cNvPr id="4" name="Rectangle 3"/>
          <p:cNvSpPr/>
          <p:nvPr/>
        </p:nvSpPr>
        <p:spPr>
          <a:xfrm>
            <a:off x="3203848" y="2494637"/>
            <a:ext cx="50040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Light" pitchFamily="50" charset="0"/>
              </a:rPr>
              <a:t>Susciter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Light" pitchFamily="50" charset="0"/>
              </a:rPr>
              <a:t>plus 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Light" pitchFamily="50" charset="0"/>
              </a:rPr>
              <a:t>des 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Light" pitchFamily="50" charset="0"/>
              </a:rPr>
              <a:t>vocations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Light" pitchFamily="50" charset="0"/>
              </a:rPr>
              <a:t>scientifiques </a:t>
            </a:r>
          </a:p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Light" pitchFamily="50" charset="0"/>
              </a:rPr>
              <a:t>chez les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Light" pitchFamily="50" charset="0"/>
              </a:rPr>
              <a:t>jeunes filles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115616" y="1725631"/>
            <a:ext cx="1872208" cy="393341"/>
          </a:xfrm>
          <a:prstGeom prst="rect">
            <a:avLst/>
          </a:prstGeom>
          <a:solidFill>
            <a:srgbClr val="F15E2C"/>
          </a:solidFill>
          <a:ln>
            <a:solidFill>
              <a:srgbClr val="F15E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>
            <a:off x="1115616" y="1725631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Gotham Light" pitchFamily="50" charset="0"/>
                <a:cs typeface="Gotham Light" pitchFamily="50" charset="0"/>
              </a:rPr>
              <a:t>CREATION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115616" y="2603611"/>
            <a:ext cx="1872208" cy="393341"/>
          </a:xfrm>
          <a:prstGeom prst="rect">
            <a:avLst/>
          </a:prstGeom>
          <a:solidFill>
            <a:srgbClr val="F15E2C"/>
          </a:solidFill>
          <a:ln>
            <a:solidFill>
              <a:srgbClr val="F15E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/>
          <p:cNvSpPr txBox="1"/>
          <p:nvPr/>
        </p:nvSpPr>
        <p:spPr>
          <a:xfrm>
            <a:off x="1115616" y="2603611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Gotham Light" pitchFamily="50" charset="0"/>
                <a:cs typeface="Gotham Light" pitchFamily="50" charset="0"/>
              </a:rPr>
              <a:t>OBJECTIF</a:t>
            </a:r>
          </a:p>
        </p:txBody>
      </p:sp>
      <p:pic>
        <p:nvPicPr>
          <p:cNvPr id="23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530573"/>
            <a:ext cx="1412460" cy="2058667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25" name="Rectangle 24"/>
          <p:cNvSpPr/>
          <p:nvPr/>
        </p:nvSpPr>
        <p:spPr>
          <a:xfrm>
            <a:off x="1115616" y="3530573"/>
            <a:ext cx="1872208" cy="393341"/>
          </a:xfrm>
          <a:prstGeom prst="rect">
            <a:avLst/>
          </a:prstGeom>
          <a:solidFill>
            <a:srgbClr val="F15E2C"/>
          </a:solidFill>
          <a:ln>
            <a:solidFill>
              <a:srgbClr val="F15E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/>
          <p:cNvSpPr txBox="1"/>
          <p:nvPr/>
        </p:nvSpPr>
        <p:spPr>
          <a:xfrm>
            <a:off x="1115616" y="3530573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Gotham Light" pitchFamily="50" charset="0"/>
                <a:cs typeface="Gotham Light" pitchFamily="50" charset="0"/>
              </a:rPr>
              <a:t>PARTENARIAT</a:t>
            </a:r>
          </a:p>
        </p:txBody>
      </p:sp>
    </p:spTree>
    <p:extLst>
      <p:ext uri="{BB962C8B-B14F-4D97-AF65-F5344CB8AC3E}">
        <p14:creationId xmlns:p14="http://schemas.microsoft.com/office/powerpoint/2010/main" val="381316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993</TotalTime>
  <Words>523</Words>
  <Application>Microsoft Office PowerPoint</Application>
  <PresentationFormat>Affichage à l'écran (4:3)</PresentationFormat>
  <Paragraphs>133</Paragraphs>
  <Slides>19</Slides>
  <Notes>19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9" baseType="lpstr">
      <vt:lpstr>Aharoni</vt:lpstr>
      <vt:lpstr>Arial</vt:lpstr>
      <vt:lpstr>BauerBodoni</vt:lpstr>
      <vt:lpstr>Calibri</vt:lpstr>
      <vt:lpstr>Century Gothic</vt:lpstr>
      <vt:lpstr>DIN-Black</vt:lpstr>
      <vt:lpstr>Gotham Book</vt:lpstr>
      <vt:lpstr>Gotham Light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L'Oréal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BARAS Diane</dc:creator>
  <cp:lastModifiedBy>CDEFI-GIURIA-C</cp:lastModifiedBy>
  <cp:revision>48</cp:revision>
  <dcterms:created xsi:type="dcterms:W3CDTF">2015-10-26T15:09:52Z</dcterms:created>
  <dcterms:modified xsi:type="dcterms:W3CDTF">2016-05-19T12:29:41Z</dcterms:modified>
</cp:coreProperties>
</file>